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63" r:id="rId2"/>
    <p:sldId id="283" r:id="rId3"/>
    <p:sldId id="284" r:id="rId4"/>
    <p:sldId id="362" r:id="rId5"/>
    <p:sldId id="373" r:id="rId6"/>
    <p:sldId id="363" r:id="rId7"/>
    <p:sldId id="374" r:id="rId8"/>
    <p:sldId id="364" r:id="rId9"/>
    <p:sldId id="375" r:id="rId10"/>
    <p:sldId id="365" r:id="rId11"/>
    <p:sldId id="366" r:id="rId12"/>
    <p:sldId id="367" r:id="rId13"/>
    <p:sldId id="368" r:id="rId14"/>
    <p:sldId id="369" r:id="rId15"/>
    <p:sldId id="370" r:id="rId16"/>
    <p:sldId id="371" r:id="rId17"/>
    <p:sldId id="372" r:id="rId18"/>
    <p:sldId id="376" r:id="rId19"/>
    <p:sldId id="377" r:id="rId20"/>
    <p:sldId id="315" r:id="rId21"/>
    <p:sldId id="316" r:id="rId22"/>
    <p:sldId id="361" r:id="rId23"/>
    <p:sldId id="378" r:id="rId24"/>
    <p:sldId id="379" r:id="rId25"/>
    <p:sldId id="380" r:id="rId26"/>
    <p:sldId id="381" r:id="rId27"/>
    <p:sldId id="382" r:id="rId28"/>
    <p:sldId id="384" r:id="rId29"/>
    <p:sldId id="335" r:id="rId30"/>
    <p:sldId id="385"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ở đầu" id="{62BBD8A1-93A1-4716-890A-20E78BCDF832}">
          <p14:sldIdLst>
            <p14:sldId id="263"/>
            <p14:sldId id="283"/>
          </p14:sldIdLst>
        </p14:section>
        <p14:section name="Bài 1. Làm quen với dữ liệu trong trang tính" id="{3BB5F4FA-AE96-41F2-83D1-3A794892216F}">
          <p14:sldIdLst>
            <p14:sldId id="284"/>
            <p14:sldId id="362"/>
            <p14:sldId id="373"/>
            <p14:sldId id="363"/>
            <p14:sldId id="374"/>
            <p14:sldId id="364"/>
            <p14:sldId id="375"/>
            <p14:sldId id="365"/>
            <p14:sldId id="366"/>
            <p14:sldId id="367"/>
            <p14:sldId id="368"/>
            <p14:sldId id="369"/>
            <p14:sldId id="370"/>
            <p14:sldId id="371"/>
            <p14:sldId id="372"/>
            <p14:sldId id="376"/>
            <p14:sldId id="377"/>
            <p14:sldId id="315"/>
          </p14:sldIdLst>
        </p14:section>
        <p14:section name="Bài 2. Tớ biết quản lý dữ liệu" id="{5C4DB356-7F28-40D2-BA68-4F234D0EEDB3}">
          <p14:sldIdLst>
            <p14:sldId id="316"/>
            <p14:sldId id="361"/>
            <p14:sldId id="378"/>
            <p14:sldId id="379"/>
            <p14:sldId id="380"/>
            <p14:sldId id="381"/>
            <p14:sldId id="382"/>
            <p14:sldId id="384"/>
            <p14:sldId id="335"/>
            <p14:sldId id="3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E7E"/>
    <a:srgbClr val="33A3DC"/>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1" autoAdjust="0"/>
    <p:restoredTop sz="85996" autoAdjust="0"/>
  </p:normalViewPr>
  <p:slideViewPr>
    <p:cSldViewPr snapToGrid="0">
      <p:cViewPr varScale="1">
        <p:scale>
          <a:sx n="71" d="100"/>
          <a:sy n="71" d="100"/>
        </p:scale>
        <p:origin x="408" y="60"/>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5/10/2016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92DDC-5723-4348-B74C-D46FE223E68B}" type="slidenum">
              <a:rPr lang="en-US" smtClean="0"/>
              <a:t>3</a:t>
            </a:fld>
            <a:endParaRPr lang="en-US"/>
          </a:p>
        </p:txBody>
      </p:sp>
    </p:spTree>
    <p:extLst>
      <p:ext uri="{BB962C8B-B14F-4D97-AF65-F5344CB8AC3E}">
        <p14:creationId xmlns:p14="http://schemas.microsoft.com/office/powerpoint/2010/main" val="3182503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5/10/2016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êu Đề Bài 1-Quyển 2-Apps">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duotone>
              <a:schemeClr val="accent3">
                <a:shade val="45000"/>
                <a:satMod val="135000"/>
              </a:schemeClr>
              <a:prstClr val="white"/>
            </a:duotone>
          </a:blip>
          <a:stretch>
            <a:fillRect/>
          </a:stretch>
        </p:blipFill>
        <p:spPr>
          <a:xfrm>
            <a:off x="1050954" y="5326987"/>
            <a:ext cx="1099310" cy="1099310"/>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5089734" y="5305699"/>
            <a:ext cx="1099310" cy="1099310"/>
          </a:xfrm>
          <a:prstGeom prst="rect">
            <a:avLst/>
          </a:prstGeom>
        </p:spPr>
      </p:pic>
      <p:pic>
        <p:nvPicPr>
          <p:cNvPr id="11" name="Picture 10"/>
          <p:cNvPicPr>
            <a:picLocks noChangeAspect="1"/>
          </p:cNvPicPr>
          <p:nvPr userDrawn="1"/>
        </p:nvPicPr>
        <p:blipFill>
          <a:blip r:embed="rId4">
            <a:duotone>
              <a:schemeClr val="accent6">
                <a:shade val="45000"/>
                <a:satMod val="135000"/>
              </a:schemeClr>
              <a:prstClr val="white"/>
            </a:duotone>
          </a:blip>
          <a:stretch>
            <a:fillRect/>
          </a:stretch>
        </p:blipFill>
        <p:spPr>
          <a:xfrm>
            <a:off x="10136361" y="5326987"/>
            <a:ext cx="1099310" cy="1099310"/>
          </a:xfrm>
          <a:prstGeom prst="rect">
            <a:avLst/>
          </a:prstGeom>
        </p:spPr>
      </p:pic>
      <p:pic>
        <p:nvPicPr>
          <p:cNvPr id="13" name="Picture 12"/>
          <p:cNvPicPr>
            <a:picLocks noChangeAspect="1"/>
          </p:cNvPicPr>
          <p:nvPr userDrawn="1"/>
        </p:nvPicPr>
        <p:blipFill>
          <a:blip r:embed="rId5">
            <a:duotone>
              <a:schemeClr val="accent4">
                <a:shade val="45000"/>
                <a:satMod val="135000"/>
              </a:schemeClr>
              <a:prstClr val="white"/>
            </a:duotone>
          </a:blip>
          <a:stretch>
            <a:fillRect/>
          </a:stretch>
        </p:blipFill>
        <p:spPr>
          <a:xfrm>
            <a:off x="163012" y="278295"/>
            <a:ext cx="1360988" cy="1797530"/>
          </a:xfrm>
          <a:prstGeom prst="rect">
            <a:avLst/>
          </a:prstGeom>
        </p:spPr>
      </p:pic>
      <p:pic>
        <p:nvPicPr>
          <p:cNvPr id="15" name="Picture 14"/>
          <p:cNvPicPr>
            <a:picLocks noChangeAspect="1"/>
          </p:cNvPicPr>
          <p:nvPr userDrawn="1"/>
        </p:nvPicPr>
        <p:blipFill>
          <a:blip r:embed="rId6">
            <a:duotone>
              <a:schemeClr val="accent6">
                <a:shade val="45000"/>
                <a:satMod val="135000"/>
              </a:schemeClr>
              <a:prstClr val="white"/>
            </a:duotone>
          </a:blip>
          <a:stretch>
            <a:fillRect/>
          </a:stretch>
        </p:blipFill>
        <p:spPr>
          <a:xfrm>
            <a:off x="10355448" y="619160"/>
            <a:ext cx="1760446" cy="1418370"/>
          </a:xfrm>
          <a:prstGeom prst="rect">
            <a:avLst/>
          </a:prstGeom>
        </p:spPr>
      </p:pic>
    </p:spTree>
    <p:extLst>
      <p:ext uri="{BB962C8B-B14F-4D97-AF65-F5344CB8AC3E}">
        <p14:creationId xmlns:p14="http://schemas.microsoft.com/office/powerpoint/2010/main" val="23511594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Phan 2-Chủ đề C- 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408032" cy="369332"/>
          </a:xfrm>
          <a:prstGeom prst="rect">
            <a:avLst/>
          </a:prstGeom>
          <a:noFill/>
        </p:spPr>
        <p:txBody>
          <a:bodyPr wrap="none" rtlCol="0">
            <a:spAutoFit/>
          </a:bodyPr>
          <a:lstStyle/>
          <a:p>
            <a:r>
              <a:rPr lang="en-US" smtClean="0"/>
              <a:t>Chủ</a:t>
            </a:r>
            <a:r>
              <a:rPr lang="en-US" baseline="0" smtClean="0"/>
              <a:t> đề C</a:t>
            </a:r>
            <a:r>
              <a:rPr lang="en-US" smtClean="0"/>
              <a:t>. Microsoft Excel</a:t>
            </a:r>
          </a:p>
        </p:txBody>
      </p:sp>
      <p:sp>
        <p:nvSpPr>
          <p:cNvPr id="9" name="TextBox 8"/>
          <p:cNvSpPr txBox="1"/>
          <p:nvPr userDrawn="1"/>
        </p:nvSpPr>
        <p:spPr>
          <a:xfrm>
            <a:off x="6972300" y="190254"/>
            <a:ext cx="3749744" cy="369332"/>
          </a:xfrm>
          <a:prstGeom prst="rect">
            <a:avLst/>
          </a:prstGeom>
          <a:noFill/>
        </p:spPr>
        <p:txBody>
          <a:bodyPr wrap="none" rtlCol="0">
            <a:spAutoFit/>
          </a:bodyPr>
          <a:lstStyle>
            <a:defPPr>
              <a:defRPr lang="en-US"/>
            </a:defPPr>
          </a:lstStyle>
          <a:p>
            <a:pPr lvl="0"/>
            <a:r>
              <a:rPr lang="en-US" smtClean="0"/>
              <a:t>Bài 1. Làm quen với dữ liệu trong trang tính</a:t>
            </a:r>
          </a:p>
        </p:txBody>
      </p:sp>
      <p:sp>
        <p:nvSpPr>
          <p:cNvPr id="11" name="Text Placeholder 10"/>
          <p:cNvSpPr>
            <a:spLocks noGrp="1"/>
          </p:cNvSpPr>
          <p:nvPr>
            <p:ph type="body" sz="quarter" idx="13"/>
          </p:nvPr>
        </p:nvSpPr>
        <p:spPr>
          <a:xfrm>
            <a:off x="1275744" y="795485"/>
            <a:ext cx="9784733" cy="434799"/>
          </a:xfrm>
        </p:spPr>
        <p:txBody>
          <a:bodyPr vert="horz" lIns="91440" tIns="45720" rIns="91440" bIns="45720" rtlCol="0">
            <a:noAutofit/>
          </a:bodyPr>
          <a:lstStyle>
            <a:lvl1pPr>
              <a:defRPr lang="en-US" sz="2000" smtClean="0">
                <a:solidFill>
                  <a:schemeClr val="bg2"/>
                </a:solidFill>
              </a:defRPr>
            </a:lvl1pPr>
            <a:lvl2pPr>
              <a:defRPr lang="en-US" smtClean="0">
                <a:solidFill>
                  <a:schemeClr val="bg2"/>
                </a:solidFill>
              </a:defRPr>
            </a:lvl2pPr>
            <a:lvl3pPr>
              <a:defRPr lang="en-US" sz="2000" smtClean="0">
                <a:solidFill>
                  <a:schemeClr val="bg2"/>
                </a:solidFill>
              </a:defRPr>
            </a:lvl3pPr>
            <a:lvl4pPr>
              <a:defRPr lang="en-US" sz="2000" smtClean="0">
                <a:solidFill>
                  <a:schemeClr val="bg2"/>
                </a:solidFill>
              </a:defRPr>
            </a:lvl4pPr>
            <a:lvl5pPr>
              <a:defRPr lang="en-US" sz="2000">
                <a:solidFill>
                  <a:schemeClr val="bg2"/>
                </a:solidFill>
              </a:defRPr>
            </a:lvl5pPr>
          </a:lstStyle>
          <a:p>
            <a:pPr lvl="0" algn="ctr"/>
            <a:r>
              <a:rPr lang="en-US" smtClean="0"/>
              <a:t>Click to edit Master text styles</a:t>
            </a:r>
          </a:p>
          <a:p>
            <a:pPr lvl="1" algn="ctr"/>
            <a:r>
              <a:rPr lang="en-US" smtClean="0"/>
              <a:t>Second level</a:t>
            </a:r>
          </a:p>
          <a:p>
            <a:pPr lvl="2" algn="ctr"/>
            <a:r>
              <a:rPr lang="en-US" smtClean="0"/>
              <a:t>Third level</a:t>
            </a:r>
          </a:p>
          <a:p>
            <a:pPr lvl="3" algn="ctr"/>
            <a:r>
              <a:rPr lang="en-US" smtClean="0"/>
              <a:t>Fourth level</a:t>
            </a:r>
          </a:p>
          <a:p>
            <a:pPr lvl="4" algn="ctr"/>
            <a:r>
              <a:rPr lang="en-US" smtClean="0"/>
              <a:t>Fifth level</a:t>
            </a:r>
            <a:endParaRPr lang="en-US"/>
          </a:p>
        </p:txBody>
      </p:sp>
      <p:pic>
        <p:nvPicPr>
          <p:cNvPr id="2" name="Picture 1"/>
          <p:cNvPicPr>
            <a:picLocks noChangeAspect="1"/>
          </p:cNvPicPr>
          <p:nvPr userDrawn="1"/>
        </p:nvPicPr>
        <p:blipFill>
          <a:blip r:embed="rId2"/>
          <a:stretch>
            <a:fillRect/>
          </a:stretch>
        </p:blipFill>
        <p:spPr>
          <a:xfrm>
            <a:off x="758784" y="5293653"/>
            <a:ext cx="1050544" cy="1140226"/>
          </a:xfrm>
          <a:prstGeom prst="rect">
            <a:avLst/>
          </a:prstGeom>
        </p:spPr>
      </p:pic>
      <p:pic>
        <p:nvPicPr>
          <p:cNvPr id="3" name="Picture 2"/>
          <p:cNvPicPr>
            <a:picLocks noChangeAspect="1"/>
          </p:cNvPicPr>
          <p:nvPr userDrawn="1"/>
        </p:nvPicPr>
        <p:blipFill>
          <a:blip r:embed="rId3">
            <a:duotone>
              <a:prstClr val="black"/>
              <a:schemeClr val="accent6">
                <a:tint val="45000"/>
                <a:satMod val="400000"/>
              </a:schemeClr>
            </a:duotone>
          </a:blip>
          <a:stretch>
            <a:fillRect/>
          </a:stretch>
        </p:blipFill>
        <p:spPr>
          <a:xfrm>
            <a:off x="10918500" y="5332667"/>
            <a:ext cx="885572" cy="1105842"/>
          </a:xfrm>
          <a:prstGeom prst="rect">
            <a:avLst/>
          </a:prstGeom>
        </p:spPr>
      </p:pic>
      <p:pic>
        <p:nvPicPr>
          <p:cNvPr id="10" name="Picture 9"/>
          <p:cNvPicPr>
            <a:picLocks noChangeAspect="1"/>
          </p:cNvPicPr>
          <p:nvPr userDrawn="1"/>
        </p:nvPicPr>
        <p:blipFill>
          <a:blip r:embed="rId4"/>
          <a:stretch>
            <a:fillRect/>
          </a:stretch>
        </p:blipFill>
        <p:spPr>
          <a:xfrm>
            <a:off x="5658196" y="5721008"/>
            <a:ext cx="875608" cy="1149712"/>
          </a:xfrm>
          <a:prstGeom prst="rect">
            <a:avLst/>
          </a:prstGeom>
        </p:spPr>
      </p:pic>
    </p:spTree>
    <p:extLst>
      <p:ext uri="{BB962C8B-B14F-4D97-AF65-F5344CB8AC3E}">
        <p14:creationId xmlns:p14="http://schemas.microsoft.com/office/powerpoint/2010/main" val="30808264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han 2-Chủ đề C-Bài 2-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408032" cy="369332"/>
          </a:xfrm>
          <a:prstGeom prst="rect">
            <a:avLst/>
          </a:prstGeom>
          <a:noFill/>
        </p:spPr>
        <p:txBody>
          <a:bodyPr wrap="none" rtlCol="0">
            <a:spAutoFit/>
          </a:bodyPr>
          <a:lstStyle/>
          <a:p>
            <a:r>
              <a:rPr lang="en-US" smtClean="0"/>
              <a:t>Chủ</a:t>
            </a:r>
            <a:r>
              <a:rPr lang="en-US" baseline="0" smtClean="0"/>
              <a:t> đề C</a:t>
            </a:r>
            <a:r>
              <a:rPr lang="en-US" smtClean="0"/>
              <a:t>. Microsoft Excel</a:t>
            </a:r>
          </a:p>
        </p:txBody>
      </p:sp>
      <p:sp>
        <p:nvSpPr>
          <p:cNvPr id="9" name="TextBox 8"/>
          <p:cNvSpPr txBox="1"/>
          <p:nvPr userDrawn="1"/>
        </p:nvSpPr>
        <p:spPr>
          <a:xfrm>
            <a:off x="8215780" y="161842"/>
            <a:ext cx="2496196" cy="369332"/>
          </a:xfrm>
          <a:prstGeom prst="rect">
            <a:avLst/>
          </a:prstGeom>
          <a:noFill/>
        </p:spPr>
        <p:txBody>
          <a:bodyPr wrap="none" rtlCol="0">
            <a:spAutoFit/>
          </a:bodyPr>
          <a:lstStyle>
            <a:defPPr>
              <a:defRPr lang="en-US"/>
            </a:defPPr>
          </a:lstStyle>
          <a:p>
            <a:pPr lvl="0"/>
            <a:r>
              <a:rPr lang="en-US" smtClean="0"/>
              <a:t>Bài 2. Tớ biết quản lý dữ liệu</a:t>
            </a:r>
          </a:p>
        </p:txBody>
      </p:sp>
      <p:sp>
        <p:nvSpPr>
          <p:cNvPr id="11" name="Text Placeholder 10"/>
          <p:cNvSpPr>
            <a:spLocks noGrp="1"/>
          </p:cNvSpPr>
          <p:nvPr>
            <p:ph type="body" sz="quarter" idx="13"/>
          </p:nvPr>
        </p:nvSpPr>
        <p:spPr>
          <a:xfrm>
            <a:off x="1275744" y="795485"/>
            <a:ext cx="9784733" cy="414593"/>
          </a:xfrm>
        </p:spPr>
        <p:txBody>
          <a:bodyPr vert="horz" lIns="91440" tIns="45720" rIns="91440" bIns="45720" rtlCol="0">
            <a:noAutofit/>
          </a:bodyPr>
          <a:lstStyle>
            <a:lvl1pPr>
              <a:defRPr lang="en-US" sz="2000" smtClean="0">
                <a:solidFill>
                  <a:schemeClr val="bg2"/>
                </a:solidFill>
              </a:defRPr>
            </a:lvl1pPr>
            <a:lvl2pPr>
              <a:defRPr lang="en-US" smtClean="0">
                <a:solidFill>
                  <a:schemeClr val="bg2"/>
                </a:solidFill>
              </a:defRPr>
            </a:lvl2pPr>
            <a:lvl3pPr>
              <a:defRPr lang="en-US" sz="2000" smtClean="0">
                <a:solidFill>
                  <a:schemeClr val="bg2"/>
                </a:solidFill>
              </a:defRPr>
            </a:lvl3pPr>
            <a:lvl4pPr>
              <a:defRPr lang="en-US" sz="2000" smtClean="0">
                <a:solidFill>
                  <a:schemeClr val="bg2"/>
                </a:solidFill>
              </a:defRPr>
            </a:lvl4pPr>
            <a:lvl5pPr>
              <a:defRPr lang="en-US" sz="2000">
                <a:solidFill>
                  <a:schemeClr val="bg2"/>
                </a:solidFill>
              </a:defRPr>
            </a:lvl5pPr>
          </a:lstStyle>
          <a:p>
            <a:pPr lvl="0" algn="ctr"/>
            <a:r>
              <a:rPr lang="en-US" smtClean="0"/>
              <a:t>Click to edit Master text styles</a:t>
            </a:r>
          </a:p>
          <a:p>
            <a:pPr lvl="1" algn="ctr"/>
            <a:r>
              <a:rPr lang="en-US" smtClean="0"/>
              <a:t>Second level</a:t>
            </a:r>
          </a:p>
          <a:p>
            <a:pPr lvl="2" algn="ctr"/>
            <a:r>
              <a:rPr lang="en-US" smtClean="0"/>
              <a:t>Third level</a:t>
            </a:r>
          </a:p>
          <a:p>
            <a:pPr lvl="3" algn="ctr"/>
            <a:r>
              <a:rPr lang="en-US" smtClean="0"/>
              <a:t>Fourth level</a:t>
            </a:r>
          </a:p>
          <a:p>
            <a:pPr lvl="4" algn="ctr"/>
            <a:r>
              <a:rPr lang="en-US" smtClean="0"/>
              <a:t>Fifth level</a:t>
            </a:r>
            <a:endParaRPr lang="en-US"/>
          </a:p>
        </p:txBody>
      </p:sp>
      <p:pic>
        <p:nvPicPr>
          <p:cNvPr id="2" name="Picture 1"/>
          <p:cNvPicPr>
            <a:picLocks noChangeAspect="1"/>
          </p:cNvPicPr>
          <p:nvPr userDrawn="1"/>
        </p:nvPicPr>
        <p:blipFill>
          <a:blip r:embed="rId2"/>
          <a:stretch>
            <a:fillRect/>
          </a:stretch>
        </p:blipFill>
        <p:spPr>
          <a:xfrm>
            <a:off x="632379" y="5180774"/>
            <a:ext cx="1286730" cy="1242080"/>
          </a:xfrm>
          <a:prstGeom prst="rect">
            <a:avLst/>
          </a:prstGeom>
        </p:spPr>
      </p:pic>
      <p:pic>
        <p:nvPicPr>
          <p:cNvPr id="3" name="Picture 2"/>
          <p:cNvPicPr>
            <a:picLocks/>
          </p:cNvPicPr>
          <p:nvPr userDrawn="1"/>
        </p:nvPicPr>
        <p:blipFill rotWithShape="1">
          <a:blip r:embed="rId3">
            <a:duotone>
              <a:prstClr val="black"/>
              <a:schemeClr val="accent6">
                <a:tint val="45000"/>
                <a:satMod val="400000"/>
              </a:schemeClr>
            </a:duotone>
          </a:blip>
          <a:srcRect l="46282" t="9668" r="6808" b="46282"/>
          <a:stretch/>
        </p:blipFill>
        <p:spPr>
          <a:xfrm>
            <a:off x="10351839" y="6081424"/>
            <a:ext cx="576208" cy="576208"/>
          </a:xfrm>
          <a:prstGeom prst="ellipse">
            <a:avLst/>
          </a:prstGeom>
        </p:spPr>
      </p:pic>
      <p:pic>
        <p:nvPicPr>
          <p:cNvPr id="13" name="Picture 12"/>
          <p:cNvPicPr>
            <a:picLocks/>
          </p:cNvPicPr>
          <p:nvPr userDrawn="1"/>
        </p:nvPicPr>
        <p:blipFill rotWithShape="1">
          <a:blip r:embed="rId4"/>
          <a:srcRect l="46531" t="8384" r="8122" b="46269"/>
          <a:stretch/>
        </p:blipFill>
        <p:spPr>
          <a:xfrm>
            <a:off x="11317087" y="5300012"/>
            <a:ext cx="576208" cy="576208"/>
          </a:xfrm>
          <a:prstGeom prst="ellipse">
            <a:avLst/>
          </a:prstGeom>
        </p:spPr>
      </p:pic>
      <p:pic>
        <p:nvPicPr>
          <p:cNvPr id="14" name="Picture 13"/>
          <p:cNvPicPr>
            <a:picLocks noChangeAspect="1"/>
          </p:cNvPicPr>
          <p:nvPr userDrawn="1"/>
        </p:nvPicPr>
        <p:blipFill rotWithShape="1">
          <a:blip r:embed="rId5"/>
          <a:srcRect l="46789" t="7662" r="7667" b="47081"/>
          <a:stretch/>
        </p:blipFill>
        <p:spPr>
          <a:xfrm>
            <a:off x="10351839" y="5331308"/>
            <a:ext cx="578144" cy="574486"/>
          </a:xfrm>
          <a:prstGeom prst="ellipse">
            <a:avLst/>
          </a:prstGeom>
        </p:spPr>
      </p:pic>
      <p:pic>
        <p:nvPicPr>
          <p:cNvPr id="15" name="Picture 14"/>
          <p:cNvPicPr>
            <a:picLocks/>
          </p:cNvPicPr>
          <p:nvPr userDrawn="1"/>
        </p:nvPicPr>
        <p:blipFill rotWithShape="1">
          <a:blip r:embed="rId6"/>
          <a:srcRect l="46486" t="8251" r="7813" b="46048"/>
          <a:stretch/>
        </p:blipFill>
        <p:spPr>
          <a:xfrm>
            <a:off x="11317087" y="6105176"/>
            <a:ext cx="576208" cy="576208"/>
          </a:xfrm>
          <a:prstGeom prst="ellipse">
            <a:avLst/>
          </a:prstGeom>
        </p:spPr>
      </p:pic>
      <p:sp>
        <p:nvSpPr>
          <p:cNvPr id="12" name="Text Placeholder 11"/>
          <p:cNvSpPr>
            <a:spLocks noGrp="1"/>
          </p:cNvSpPr>
          <p:nvPr>
            <p:ph type="body" sz="quarter" idx="14"/>
          </p:nvPr>
        </p:nvSpPr>
        <p:spPr>
          <a:xfrm>
            <a:off x="632379" y="1661189"/>
            <a:ext cx="10972800" cy="515937"/>
          </a:xfrm>
        </p:spPr>
        <p:txBody>
          <a:bodyPr>
            <a:noAutofit/>
          </a:bodyPr>
          <a:lstStyle>
            <a:lvl1pPr marL="182880" indent="-182880">
              <a:buFont typeface="Arial" panose="020B0604020202020204" pitchFamily="34" charset="0"/>
              <a:buChar char="•"/>
              <a:defRPr sz="1800">
                <a:latin typeface="+mj-lt"/>
              </a:defRPr>
            </a:lvl1pPr>
            <a:lvl2pPr marL="411480" indent="-182880">
              <a:buFont typeface="Arial" panose="020B0604020202020204" pitchFamily="34" charset="0"/>
              <a:buChar char="•"/>
              <a:defRPr sz="1800">
                <a:latin typeface="+mj-lt"/>
              </a:defRPr>
            </a:lvl2pPr>
            <a:lvl3pPr marL="640080" indent="-182880">
              <a:buFont typeface="Arial" panose="020B0604020202020204" pitchFamily="34" charset="0"/>
              <a:buChar char="•"/>
              <a:defRPr sz="1800">
                <a:latin typeface="+mj-lt"/>
              </a:defRPr>
            </a:lvl3pPr>
            <a:lvl4pPr marL="868680" indent="-182880">
              <a:buFont typeface="Arial" panose="020B0604020202020204" pitchFamily="34" charset="0"/>
              <a:buChar char="•"/>
              <a:defRPr sz="1800">
                <a:latin typeface="+mj-lt"/>
              </a:defRPr>
            </a:lvl4pPr>
            <a:lvl5pPr marL="1097280" indent="-182880">
              <a:buFont typeface="Arial" panose="020B0604020202020204" pitchFamily="34" charset="0"/>
              <a:buChar char="•"/>
              <a:defRPr sz="18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5/10/2016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1510941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5/10/2016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698" r:id="rId2"/>
    <p:sldLayoutId id="2147483715" r:id="rId3"/>
    <p:sldLayoutId id="2147483716" r:id="rId4"/>
    <p:sldLayoutId id="2147483724" r:id="rId5"/>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3.xml"/><Relationship Id="rId4" Type="http://schemas.openxmlformats.org/officeDocument/2006/relationships/image" Target="../media/image27.tmp"/></Relationships>
</file>

<file path=ppt/slides/_rels/slide1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3.xml"/><Relationship Id="rId4" Type="http://schemas.openxmlformats.org/officeDocument/2006/relationships/image" Target="../media/image43.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solidFill>
                  <a:srgbClr val="099BDD"/>
                </a:solidFill>
                <a:latin typeface="UTM Duepuntozero"/>
              </a:rPr>
              <a:t>Quyển 2.</a:t>
            </a:r>
            <a:r>
              <a:rPr lang="en-US" sz="4000"/>
              <a:t/>
            </a:r>
            <a:br>
              <a:rPr lang="en-US" sz="4000"/>
            </a:br>
            <a:r>
              <a:rPr lang="en-US" sz="4000"/>
              <a:t> Các Ứng Dụng Chủ </a:t>
            </a:r>
            <a:r>
              <a:rPr lang="en-US" sz="4000" smtClean="0"/>
              <a:t>Chốt</a:t>
            </a:r>
            <a:endParaRPr lang="en-US" sz="4000">
              <a:latin typeface="UTM Duepuntozero" panose="02040603050506020204" pitchFamily="18" charset="0"/>
            </a:endParaRPr>
          </a:p>
        </p:txBody>
      </p:sp>
      <p:sp>
        <p:nvSpPr>
          <p:cNvPr id="2" name="Subtitle 1"/>
          <p:cNvSpPr>
            <a:spLocks noGrp="1"/>
          </p:cNvSpPr>
          <p:nvPr>
            <p:ph type="subTitle" idx="1"/>
          </p:nvPr>
        </p:nvSpPr>
        <p:spPr/>
        <p:txBody>
          <a:bodyPr>
            <a:normAutofit/>
          </a:bodyPr>
          <a:lstStyle/>
          <a:p>
            <a:pPr lvl="1"/>
            <a:r>
              <a:rPr lang="en-US" sz="3200" smtClean="0">
                <a:latin typeface="UTM Duepuntozero" panose="02040603050506020204" pitchFamily="18" charset="0"/>
              </a:rPr>
              <a:t>CHỦ ĐỀ C. </a:t>
            </a:r>
            <a:r>
              <a:rPr lang="en-US" sz="3200"/>
              <a:t>MICROSOFT </a:t>
            </a:r>
            <a:r>
              <a:rPr lang="en-US" sz="3200" smtClean="0"/>
              <a:t>EXCEL </a:t>
            </a:r>
            <a:endParaRPr lang="en-US" sz="3200"/>
          </a:p>
          <a:p>
            <a:endParaRPr lang="en-US" sz="3200">
              <a:latin typeface="UTM Duepuntozero" panose="02040603050506020204" pitchFamily="18" charset="0"/>
            </a:endParaRPr>
          </a:p>
        </p:txBody>
      </p:sp>
    </p:spTree>
    <p:extLst>
      <p:ext uri="{BB962C8B-B14F-4D97-AF65-F5344CB8AC3E}">
        <p14:creationId xmlns:p14="http://schemas.microsoft.com/office/powerpoint/2010/main" val="298196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mtClean="0"/>
              <a:t>Một vài chú ý khi nhập dữ liệu</a:t>
            </a:r>
            <a:endParaRPr lang="en-US"/>
          </a:p>
        </p:txBody>
      </p:sp>
      <p:sp>
        <p:nvSpPr>
          <p:cNvPr id="3" name="Rectangle 2"/>
          <p:cNvSpPr/>
          <p:nvPr/>
        </p:nvSpPr>
        <p:spPr>
          <a:xfrm>
            <a:off x="318782" y="1494661"/>
            <a:ext cx="11487735" cy="2585323"/>
          </a:xfrm>
          <a:prstGeom prst="rect">
            <a:avLst/>
          </a:prstGeom>
        </p:spPr>
        <p:txBody>
          <a:bodyPr wrap="square">
            <a:spAutoFit/>
          </a:bodyPr>
          <a:lstStyle/>
          <a:p>
            <a:pPr>
              <a:lnSpc>
                <a:spcPct val="150000"/>
              </a:lnSpc>
            </a:pPr>
            <a:r>
              <a:rPr lang="vi-VN" b="1">
                <a:solidFill>
                  <a:srgbClr val="211C1E"/>
                </a:solidFill>
                <a:latin typeface="+mj-lt"/>
              </a:rPr>
              <a:t>Khi nhập các giá trị ngày tháng, bạn cần chú ý những điểm sau: </a:t>
            </a:r>
            <a:endParaRPr lang="en-US" b="1"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Mặc </a:t>
            </a:r>
            <a:r>
              <a:rPr lang="vi-VN">
                <a:solidFill>
                  <a:srgbClr val="211C1E"/>
                </a:solidFill>
                <a:latin typeface="+mj-lt"/>
              </a:rPr>
              <a:t>định các giá trị ngày tháng là </a:t>
            </a:r>
            <a:r>
              <a:rPr lang="vi-VN" b="1">
                <a:solidFill>
                  <a:srgbClr val="211C1E"/>
                </a:solidFill>
                <a:latin typeface="+mj-lt"/>
              </a:rPr>
              <a:t>m-d-yy </a:t>
            </a:r>
            <a:r>
              <a:rPr lang="vi-VN">
                <a:solidFill>
                  <a:srgbClr val="211C1E"/>
                </a:solidFill>
                <a:latin typeface="+mj-lt"/>
              </a:rPr>
              <a:t>(tháng-ngày-năm), mặc dù vậy bạn vẫn có thể thay đổi các thiết lập trong </a:t>
            </a:r>
            <a:r>
              <a:rPr lang="vi-VN" b="1">
                <a:solidFill>
                  <a:srgbClr val="211C1E"/>
                </a:solidFill>
                <a:latin typeface="+mj-lt"/>
              </a:rPr>
              <a:t>Control Panel</a:t>
            </a:r>
            <a:r>
              <a:rPr lang="vi-VN">
                <a:solidFill>
                  <a:srgbClr val="211C1E"/>
                </a:solidFill>
                <a:latin typeface="+mj-lt"/>
              </a:rPr>
              <a:t>.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Các </a:t>
            </a:r>
            <a:r>
              <a:rPr lang="vi-VN">
                <a:solidFill>
                  <a:srgbClr val="211C1E"/>
                </a:solidFill>
                <a:latin typeface="+mj-lt"/>
              </a:rPr>
              <a:t>giá trị ngày tháng có thể không hiển thị ở dạng đầy đủ cả ngày, tháng, năm. Dữ liệu này có thể được điều chỉnh thành dạng ngày và tháng (được định dạng là mmm-dd) hoặc tháng và năm (được định dạng là mmm-yyyy). </a:t>
            </a:r>
            <a:endParaRPr lang="en-US">
              <a:latin typeface="+mj-lt"/>
            </a:endParaRP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34216" y="4344361"/>
            <a:ext cx="6867788" cy="1211962"/>
          </a:xfrm>
          <a:prstGeom prst="rect">
            <a:avLst/>
          </a:prstGeom>
        </p:spPr>
      </p:pic>
    </p:spTree>
    <p:extLst>
      <p:ext uri="{BB962C8B-B14F-4D97-AF65-F5344CB8AC3E}">
        <p14:creationId xmlns:p14="http://schemas.microsoft.com/office/powerpoint/2010/main" val="60226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a:t>Chèn các dòng, cột, hoặc </a:t>
            </a:r>
            <a:r>
              <a:rPr lang="en-US" smtClean="0"/>
              <a:t>ô</a:t>
            </a:r>
            <a:endParaRPr lang="en-US"/>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967" y="1498658"/>
            <a:ext cx="7002014" cy="1293654"/>
          </a:xfrm>
          <a:prstGeom prst="rect">
            <a:avLst/>
          </a:prstGeom>
        </p:spPr>
      </p:pic>
      <p:sp>
        <p:nvSpPr>
          <p:cNvPr id="5" name="Rectangle 4"/>
          <p:cNvSpPr/>
          <p:nvPr/>
        </p:nvSpPr>
        <p:spPr>
          <a:xfrm>
            <a:off x="480966" y="3060686"/>
            <a:ext cx="7203349" cy="2169825"/>
          </a:xfrm>
          <a:prstGeom prst="rect">
            <a:avLst/>
          </a:prstGeom>
        </p:spPr>
        <p:txBody>
          <a:bodyPr wrap="square">
            <a:spAutoFit/>
          </a:bodyPr>
          <a:lstStyle/>
          <a:p>
            <a:pPr>
              <a:lnSpc>
                <a:spcPct val="150000"/>
              </a:lnSpc>
            </a:pPr>
            <a:r>
              <a:rPr lang="en-US">
                <a:solidFill>
                  <a:srgbClr val="211D1E"/>
                </a:solidFill>
                <a:latin typeface="+mj-lt"/>
              </a:rPr>
              <a:t>Để chèn một cột vào phía bên trái của cột đã chọn, sử dụng một trong những cách sau: </a:t>
            </a:r>
            <a:endParaRPr lang="en-US" smtClean="0">
              <a:solidFill>
                <a:srgbClr val="211D1E"/>
              </a:solidFill>
              <a:latin typeface="+mj-lt"/>
            </a:endParaRPr>
          </a:p>
          <a:p>
            <a:pPr marL="285750" indent="-285750">
              <a:lnSpc>
                <a:spcPct val="150000"/>
              </a:lnSpc>
              <a:buFont typeface="Arial" panose="020B0604020202020204" pitchFamily="34" charset="0"/>
              <a:buChar char="•"/>
            </a:pPr>
            <a:r>
              <a:rPr lang="en-US" smtClean="0">
                <a:solidFill>
                  <a:srgbClr val="211D1E"/>
                </a:solidFill>
                <a:latin typeface="+mj-lt"/>
              </a:rPr>
              <a:t>Trên </a:t>
            </a:r>
            <a:r>
              <a:rPr lang="en-US">
                <a:solidFill>
                  <a:srgbClr val="211D1E"/>
                </a:solidFill>
                <a:latin typeface="+mj-lt"/>
              </a:rPr>
              <a:t>thẻ </a:t>
            </a:r>
            <a:r>
              <a:rPr lang="en-US" b="1">
                <a:solidFill>
                  <a:srgbClr val="211D1E"/>
                </a:solidFill>
                <a:latin typeface="+mj-lt"/>
              </a:rPr>
              <a:t>Home</a:t>
            </a:r>
            <a:r>
              <a:rPr lang="en-US">
                <a:solidFill>
                  <a:srgbClr val="211D1E"/>
                </a:solidFill>
                <a:latin typeface="+mj-lt"/>
              </a:rPr>
              <a:t>, trong nhóm </a:t>
            </a:r>
            <a:r>
              <a:rPr lang="en-US" b="1">
                <a:solidFill>
                  <a:srgbClr val="211D1E"/>
                </a:solidFill>
                <a:latin typeface="+mj-lt"/>
              </a:rPr>
              <a:t>Cells</a:t>
            </a:r>
            <a:r>
              <a:rPr lang="en-US">
                <a:solidFill>
                  <a:srgbClr val="211D1E"/>
                </a:solidFill>
                <a:latin typeface="+mj-lt"/>
              </a:rPr>
              <a:t>, nhấp chuột vào mũi tên của </a:t>
            </a:r>
            <a:r>
              <a:rPr lang="en-US" b="1">
                <a:solidFill>
                  <a:srgbClr val="211D1E"/>
                </a:solidFill>
                <a:latin typeface="+mj-lt"/>
              </a:rPr>
              <a:t>Insert</a:t>
            </a:r>
            <a:r>
              <a:rPr lang="en-US">
                <a:solidFill>
                  <a:srgbClr val="211D1E"/>
                </a:solidFill>
                <a:latin typeface="+mj-lt"/>
              </a:rPr>
              <a:t>, chọn </a:t>
            </a:r>
            <a:r>
              <a:rPr lang="en-US" b="1">
                <a:solidFill>
                  <a:srgbClr val="211D1E"/>
                </a:solidFill>
                <a:latin typeface="+mj-lt"/>
              </a:rPr>
              <a:t>Insert Sheet Columns</a:t>
            </a:r>
            <a:r>
              <a:rPr lang="en-US">
                <a:solidFill>
                  <a:srgbClr val="211D1E"/>
                </a:solidFill>
                <a:latin typeface="+mj-lt"/>
              </a:rPr>
              <a:t>; hoặc </a:t>
            </a:r>
            <a:endParaRPr lang="en-US" smtClean="0">
              <a:solidFill>
                <a:srgbClr val="211D1E"/>
              </a:solidFill>
              <a:latin typeface="+mj-lt"/>
            </a:endParaRPr>
          </a:p>
          <a:p>
            <a:pPr marL="285750" indent="-285750">
              <a:lnSpc>
                <a:spcPct val="150000"/>
              </a:lnSpc>
              <a:buFont typeface="Arial" panose="020B0604020202020204" pitchFamily="34" charset="0"/>
              <a:buChar char="•"/>
            </a:pPr>
            <a:r>
              <a:rPr lang="en-US" smtClean="0">
                <a:solidFill>
                  <a:srgbClr val="211D1E"/>
                </a:solidFill>
                <a:latin typeface="+mj-lt"/>
              </a:rPr>
              <a:t>Nhấp </a:t>
            </a:r>
            <a:r>
              <a:rPr lang="en-US">
                <a:solidFill>
                  <a:srgbClr val="211D1E"/>
                </a:solidFill>
                <a:latin typeface="+mj-lt"/>
              </a:rPr>
              <a:t>chuột phải vào cột đã chọn và chọn </a:t>
            </a:r>
            <a:r>
              <a:rPr lang="en-US" b="1">
                <a:solidFill>
                  <a:srgbClr val="211D1E"/>
                </a:solidFill>
                <a:latin typeface="+mj-lt"/>
              </a:rPr>
              <a:t>Insert</a:t>
            </a:r>
            <a:r>
              <a:rPr lang="en-US">
                <a:solidFill>
                  <a:srgbClr val="211D1E"/>
                </a:solidFill>
                <a:latin typeface="+mj-lt"/>
              </a:rPr>
              <a:t>. </a:t>
            </a:r>
            <a:endParaRPr lang="en-US">
              <a:solidFill>
                <a:srgbClr val="000000"/>
              </a:solidFill>
              <a:latin typeface="+mj-lt"/>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374" y="1434942"/>
            <a:ext cx="2253844" cy="1526798"/>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315" y="3244494"/>
            <a:ext cx="2773962" cy="3151570"/>
          </a:xfrm>
          <a:prstGeom prst="rect">
            <a:avLst/>
          </a:prstGeom>
        </p:spPr>
      </p:pic>
    </p:spTree>
    <p:extLst>
      <p:ext uri="{BB962C8B-B14F-4D97-AF65-F5344CB8AC3E}">
        <p14:creationId xmlns:p14="http://schemas.microsoft.com/office/powerpoint/2010/main" val="3734947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a:t>Chèn các dòng, cột, hoặc </a:t>
            </a:r>
            <a:r>
              <a:rPr lang="en-US" smtClean="0"/>
              <a:t>ô</a:t>
            </a:r>
            <a:endParaRPr lang="en-US"/>
          </a:p>
        </p:txBody>
      </p:sp>
      <p:sp>
        <p:nvSpPr>
          <p:cNvPr id="3" name="Rectangle 2"/>
          <p:cNvSpPr/>
          <p:nvPr/>
        </p:nvSpPr>
        <p:spPr>
          <a:xfrm>
            <a:off x="539692" y="1520153"/>
            <a:ext cx="6792286" cy="2169825"/>
          </a:xfrm>
          <a:prstGeom prst="rect">
            <a:avLst/>
          </a:prstGeom>
        </p:spPr>
        <p:txBody>
          <a:bodyPr wrap="square">
            <a:spAutoFit/>
          </a:bodyPr>
          <a:lstStyle/>
          <a:p>
            <a:pPr>
              <a:lnSpc>
                <a:spcPct val="150000"/>
              </a:lnSpc>
            </a:pPr>
            <a:r>
              <a:rPr lang="en-US">
                <a:solidFill>
                  <a:srgbClr val="211D1E"/>
                </a:solidFill>
                <a:latin typeface="+mj-lt"/>
              </a:rPr>
              <a:t>Để chèn một dòng lên trên dòng đã chọn, bạn sử dụng một trong những cách sau: </a:t>
            </a:r>
            <a:endParaRPr lang="en-US" smtClean="0">
              <a:solidFill>
                <a:srgbClr val="211D1E"/>
              </a:solidFill>
              <a:latin typeface="+mj-lt"/>
            </a:endParaRPr>
          </a:p>
          <a:p>
            <a:pPr marL="285750" indent="-285750">
              <a:lnSpc>
                <a:spcPct val="150000"/>
              </a:lnSpc>
              <a:buFont typeface="Arial" panose="020B0604020202020204" pitchFamily="34" charset="0"/>
              <a:buChar char="•"/>
            </a:pPr>
            <a:r>
              <a:rPr lang="en-US" smtClean="0">
                <a:solidFill>
                  <a:srgbClr val="211D1E"/>
                </a:solidFill>
                <a:latin typeface="+mj-lt"/>
              </a:rPr>
              <a:t>Trên </a:t>
            </a:r>
            <a:r>
              <a:rPr lang="en-US">
                <a:solidFill>
                  <a:srgbClr val="211D1E"/>
                </a:solidFill>
                <a:latin typeface="+mj-lt"/>
              </a:rPr>
              <a:t>thẻ </a:t>
            </a:r>
            <a:r>
              <a:rPr lang="en-US" b="1">
                <a:solidFill>
                  <a:srgbClr val="211D1E"/>
                </a:solidFill>
                <a:latin typeface="+mj-lt"/>
              </a:rPr>
              <a:t>Home</a:t>
            </a:r>
            <a:r>
              <a:rPr lang="en-US">
                <a:solidFill>
                  <a:srgbClr val="211D1E"/>
                </a:solidFill>
                <a:latin typeface="+mj-lt"/>
              </a:rPr>
              <a:t>, trong nhóm </a:t>
            </a:r>
            <a:r>
              <a:rPr lang="en-US" b="1">
                <a:solidFill>
                  <a:srgbClr val="211D1E"/>
                </a:solidFill>
                <a:latin typeface="+mj-lt"/>
              </a:rPr>
              <a:t>Cells</a:t>
            </a:r>
            <a:r>
              <a:rPr lang="en-US">
                <a:solidFill>
                  <a:srgbClr val="211D1E"/>
                </a:solidFill>
                <a:latin typeface="+mj-lt"/>
              </a:rPr>
              <a:t>, nhấp chuột vào mũi tên của </a:t>
            </a:r>
            <a:r>
              <a:rPr lang="en-US" b="1">
                <a:solidFill>
                  <a:srgbClr val="211D1E"/>
                </a:solidFill>
                <a:latin typeface="+mj-lt"/>
              </a:rPr>
              <a:t>Insert</a:t>
            </a:r>
            <a:r>
              <a:rPr lang="en-US">
                <a:solidFill>
                  <a:srgbClr val="211D1E"/>
                </a:solidFill>
                <a:latin typeface="+mj-lt"/>
              </a:rPr>
              <a:t>, và chọn </a:t>
            </a:r>
            <a:r>
              <a:rPr lang="en-US" b="1">
                <a:solidFill>
                  <a:srgbClr val="211D1E"/>
                </a:solidFill>
                <a:latin typeface="+mj-lt"/>
              </a:rPr>
              <a:t>Insert Sheet Rows</a:t>
            </a:r>
            <a:r>
              <a:rPr lang="en-US">
                <a:solidFill>
                  <a:srgbClr val="211D1E"/>
                </a:solidFill>
                <a:latin typeface="+mj-lt"/>
              </a:rPr>
              <a:t>; hoặc </a:t>
            </a:r>
            <a:endParaRPr lang="en-US" smtClean="0">
              <a:solidFill>
                <a:srgbClr val="211D1E"/>
              </a:solidFill>
              <a:latin typeface="+mj-lt"/>
            </a:endParaRPr>
          </a:p>
          <a:p>
            <a:pPr marL="285750" indent="-285750">
              <a:lnSpc>
                <a:spcPct val="150000"/>
              </a:lnSpc>
              <a:buFont typeface="Arial" panose="020B0604020202020204" pitchFamily="34" charset="0"/>
              <a:buChar char="•"/>
            </a:pPr>
            <a:r>
              <a:rPr lang="en-US" smtClean="0">
                <a:solidFill>
                  <a:srgbClr val="211D1E"/>
                </a:solidFill>
                <a:latin typeface="+mj-lt"/>
              </a:rPr>
              <a:t>Nhấp </a:t>
            </a:r>
            <a:r>
              <a:rPr lang="en-US">
                <a:solidFill>
                  <a:srgbClr val="211D1E"/>
                </a:solidFill>
                <a:latin typeface="+mj-lt"/>
              </a:rPr>
              <a:t>chuột phải vào </a:t>
            </a:r>
            <a:r>
              <a:rPr lang="en-US" smtClean="0">
                <a:solidFill>
                  <a:srgbClr val="211D1E"/>
                </a:solidFill>
                <a:latin typeface="+mj-lt"/>
              </a:rPr>
              <a:t>dòng đã </a:t>
            </a:r>
            <a:r>
              <a:rPr lang="en-US">
                <a:solidFill>
                  <a:srgbClr val="211D1E"/>
                </a:solidFill>
                <a:latin typeface="+mj-lt"/>
              </a:rPr>
              <a:t>chọn và nhấp chuột </a:t>
            </a:r>
            <a:r>
              <a:rPr lang="en-US" smtClean="0">
                <a:solidFill>
                  <a:srgbClr val="211D1E"/>
                </a:solidFill>
                <a:latin typeface="+mj-lt"/>
              </a:rPr>
              <a:t>vào </a:t>
            </a:r>
            <a:r>
              <a:rPr lang="en-US" b="1" smtClean="0">
                <a:solidFill>
                  <a:srgbClr val="211D1E"/>
                </a:solidFill>
                <a:latin typeface="+mj-lt"/>
              </a:rPr>
              <a:t>Insert</a:t>
            </a:r>
            <a:r>
              <a:rPr lang="en-US">
                <a:solidFill>
                  <a:srgbClr val="211D1E"/>
                </a:solidFill>
                <a:latin typeface="+mj-lt"/>
              </a:rPr>
              <a:t>.</a:t>
            </a:r>
            <a:endParaRPr lang="en-US">
              <a:latin typeface="+mj-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008" y="1230284"/>
            <a:ext cx="2263046" cy="160518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008" y="2835468"/>
            <a:ext cx="2270984" cy="2923564"/>
          </a:xfrm>
          <a:prstGeom prst="rect">
            <a:avLst/>
          </a:prstGeom>
        </p:spPr>
      </p:pic>
    </p:spTree>
    <p:extLst>
      <p:ext uri="{BB962C8B-B14F-4D97-AF65-F5344CB8AC3E}">
        <p14:creationId xmlns:p14="http://schemas.microsoft.com/office/powerpoint/2010/main" val="199619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a:t>Xóa các dòng, cột, hoặc </a:t>
            </a:r>
            <a:r>
              <a:rPr lang="en-US" smtClean="0"/>
              <a:t>ô</a:t>
            </a:r>
            <a:endParaRPr lang="en-US"/>
          </a:p>
        </p:txBody>
      </p:sp>
      <p:sp>
        <p:nvSpPr>
          <p:cNvPr id="3" name="Rectangle 2"/>
          <p:cNvSpPr/>
          <p:nvPr/>
        </p:nvSpPr>
        <p:spPr>
          <a:xfrm>
            <a:off x="489357" y="1461268"/>
            <a:ext cx="11154561" cy="2169825"/>
          </a:xfrm>
          <a:prstGeom prst="rect">
            <a:avLst/>
          </a:prstGeom>
        </p:spPr>
        <p:txBody>
          <a:bodyPr wrap="square">
            <a:spAutoFit/>
          </a:bodyPr>
          <a:lstStyle/>
          <a:p>
            <a:pPr>
              <a:lnSpc>
                <a:spcPct val="150000"/>
              </a:lnSpc>
            </a:pPr>
            <a:r>
              <a:rPr lang="en-US">
                <a:solidFill>
                  <a:srgbClr val="211C1E"/>
                </a:solidFill>
                <a:latin typeface="+mj-lt"/>
              </a:rPr>
              <a:t>Để xóa cột đã chọn, bạn sử dụng một trong những cách sau: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en-US" smtClean="0">
                <a:solidFill>
                  <a:srgbClr val="211C1E"/>
                </a:solidFill>
                <a:latin typeface="+mj-lt"/>
              </a:rPr>
              <a:t>Trên </a:t>
            </a:r>
            <a:r>
              <a:rPr lang="en-US">
                <a:solidFill>
                  <a:srgbClr val="211C1E"/>
                </a:solidFill>
                <a:latin typeface="+mj-lt"/>
              </a:rPr>
              <a:t>thẻ </a:t>
            </a:r>
            <a:r>
              <a:rPr lang="en-US" b="1">
                <a:solidFill>
                  <a:srgbClr val="211C1E"/>
                </a:solidFill>
                <a:latin typeface="+mj-lt"/>
              </a:rPr>
              <a:t>Home</a:t>
            </a:r>
            <a:r>
              <a:rPr lang="en-US">
                <a:solidFill>
                  <a:srgbClr val="211C1E"/>
                </a:solidFill>
                <a:latin typeface="+mj-lt"/>
              </a:rPr>
              <a:t>, trong nhóm </a:t>
            </a:r>
            <a:r>
              <a:rPr lang="en-US" b="1">
                <a:solidFill>
                  <a:srgbClr val="211C1E"/>
                </a:solidFill>
                <a:latin typeface="+mj-lt"/>
              </a:rPr>
              <a:t>Cells</a:t>
            </a:r>
            <a:r>
              <a:rPr lang="en-US">
                <a:solidFill>
                  <a:srgbClr val="211C1E"/>
                </a:solidFill>
                <a:latin typeface="+mj-lt"/>
              </a:rPr>
              <a:t>, nhấp chuột vào mũi tên của </a:t>
            </a:r>
            <a:r>
              <a:rPr lang="en-US" b="1">
                <a:solidFill>
                  <a:srgbClr val="211C1E"/>
                </a:solidFill>
                <a:latin typeface="+mj-lt"/>
              </a:rPr>
              <a:t>Delete</a:t>
            </a:r>
            <a:r>
              <a:rPr lang="en-US">
                <a:solidFill>
                  <a:srgbClr val="211C1E"/>
                </a:solidFill>
                <a:latin typeface="+mj-lt"/>
              </a:rPr>
              <a:t>, và chọn </a:t>
            </a:r>
            <a:r>
              <a:rPr lang="en-US" b="1">
                <a:solidFill>
                  <a:srgbClr val="211C1E"/>
                </a:solidFill>
                <a:latin typeface="+mj-lt"/>
              </a:rPr>
              <a:t>Delete Sheet Columns</a:t>
            </a:r>
            <a:r>
              <a:rPr lang="en-US">
                <a:solidFill>
                  <a:srgbClr val="211C1E"/>
                </a:solidFill>
                <a:latin typeface="+mj-lt"/>
              </a:rPr>
              <a:t>; hoặc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en-US" smtClean="0">
                <a:solidFill>
                  <a:srgbClr val="211C1E"/>
                </a:solidFill>
                <a:latin typeface="+mj-lt"/>
              </a:rPr>
              <a:t>Nhấn </a:t>
            </a:r>
            <a:r>
              <a:rPr lang="en-US" b="1">
                <a:solidFill>
                  <a:srgbClr val="211C1E"/>
                </a:solidFill>
                <a:latin typeface="+mj-lt"/>
              </a:rPr>
              <a:t>Ctrl + "-" </a:t>
            </a:r>
            <a:r>
              <a:rPr lang="en-US">
                <a:solidFill>
                  <a:srgbClr val="211C1E"/>
                </a:solidFill>
                <a:latin typeface="+mj-lt"/>
              </a:rPr>
              <a:t>từ bàn phím số, chọn </a:t>
            </a:r>
            <a:r>
              <a:rPr lang="en-US" b="1">
                <a:solidFill>
                  <a:srgbClr val="211C1E"/>
                </a:solidFill>
                <a:latin typeface="+mj-lt"/>
              </a:rPr>
              <a:t>Entire column </a:t>
            </a:r>
            <a:r>
              <a:rPr lang="en-US">
                <a:solidFill>
                  <a:srgbClr val="211C1E"/>
                </a:solidFill>
                <a:latin typeface="+mj-lt"/>
              </a:rPr>
              <a:t>và chọn </a:t>
            </a:r>
            <a:r>
              <a:rPr lang="en-US" b="1">
                <a:solidFill>
                  <a:srgbClr val="211C1E"/>
                </a:solidFill>
                <a:latin typeface="+mj-lt"/>
              </a:rPr>
              <a:t>OK</a:t>
            </a:r>
            <a:r>
              <a:rPr lang="en-US">
                <a:solidFill>
                  <a:srgbClr val="211C1E"/>
                </a:solidFill>
                <a:latin typeface="+mj-lt"/>
              </a:rPr>
              <a:t>; hoặc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en-US" smtClean="0">
                <a:solidFill>
                  <a:srgbClr val="211C1E"/>
                </a:solidFill>
                <a:latin typeface="+mj-lt"/>
              </a:rPr>
              <a:t>Nhấp </a:t>
            </a:r>
            <a:r>
              <a:rPr lang="en-US">
                <a:solidFill>
                  <a:srgbClr val="211C1E"/>
                </a:solidFill>
                <a:latin typeface="+mj-lt"/>
              </a:rPr>
              <a:t>chuột phải vào cột đã chọn và sau đó chọn </a:t>
            </a:r>
            <a:r>
              <a:rPr lang="en-US" b="1">
                <a:solidFill>
                  <a:srgbClr val="211C1E"/>
                </a:solidFill>
                <a:latin typeface="+mj-lt"/>
              </a:rPr>
              <a:t>Delete</a:t>
            </a:r>
            <a:r>
              <a:rPr lang="en-US">
                <a:solidFill>
                  <a:srgbClr val="211C1E"/>
                </a:solidFill>
                <a:latin typeface="+mj-lt"/>
              </a:rPr>
              <a:t>. </a:t>
            </a:r>
            <a:endParaRPr lang="en-US">
              <a:solidFill>
                <a:srgbClr val="000000"/>
              </a:solidFill>
              <a:latin typeface="+mj-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990" y="3708435"/>
            <a:ext cx="2220286" cy="196153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723" y="3296802"/>
            <a:ext cx="2471956" cy="2596538"/>
          </a:xfrm>
          <a:prstGeom prst="rect">
            <a:avLst/>
          </a:prstGeom>
        </p:spPr>
      </p:pic>
    </p:spTree>
    <p:extLst>
      <p:ext uri="{BB962C8B-B14F-4D97-AF65-F5344CB8AC3E}">
        <p14:creationId xmlns:p14="http://schemas.microsoft.com/office/powerpoint/2010/main" val="3119966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a:t>Xóa các dòng, cột, hoặc </a:t>
            </a:r>
            <a:r>
              <a:rPr lang="en-US" smtClean="0"/>
              <a:t>ô</a:t>
            </a:r>
            <a:endParaRPr lang="en-US"/>
          </a:p>
        </p:txBody>
      </p:sp>
      <p:sp>
        <p:nvSpPr>
          <p:cNvPr id="3" name="Rectangle 2"/>
          <p:cNvSpPr/>
          <p:nvPr/>
        </p:nvSpPr>
        <p:spPr>
          <a:xfrm>
            <a:off x="682304" y="1444490"/>
            <a:ext cx="7480184" cy="3831818"/>
          </a:xfrm>
          <a:prstGeom prst="rect">
            <a:avLst/>
          </a:prstGeom>
        </p:spPr>
        <p:txBody>
          <a:bodyPr wrap="square">
            <a:spAutoFit/>
          </a:bodyPr>
          <a:lstStyle/>
          <a:p>
            <a:pPr>
              <a:lnSpc>
                <a:spcPct val="150000"/>
              </a:lnSpc>
            </a:pPr>
            <a:r>
              <a:rPr lang="en-US" b="1">
                <a:solidFill>
                  <a:srgbClr val="211C1E"/>
                </a:solidFill>
                <a:latin typeface="+mj-lt"/>
              </a:rPr>
              <a:t>Để xóa dòng đã chọn, bạn sử dụng một trong những cách sau:</a:t>
            </a:r>
          </a:p>
          <a:p>
            <a:pPr marL="285750" indent="-285750">
              <a:lnSpc>
                <a:spcPct val="150000"/>
              </a:lnSpc>
              <a:buFont typeface="Arial" panose="020B0604020202020204" pitchFamily="34" charset="0"/>
              <a:buChar char="•"/>
            </a:pPr>
            <a:r>
              <a:rPr lang="en-US" smtClean="0">
                <a:solidFill>
                  <a:srgbClr val="211C1E"/>
                </a:solidFill>
                <a:latin typeface="+mj-lt"/>
              </a:rPr>
              <a:t>Trên </a:t>
            </a:r>
            <a:r>
              <a:rPr lang="en-US">
                <a:solidFill>
                  <a:srgbClr val="211C1E"/>
                </a:solidFill>
                <a:latin typeface="+mj-lt"/>
              </a:rPr>
              <a:t>thẻ </a:t>
            </a:r>
            <a:r>
              <a:rPr lang="en-US" b="1">
                <a:solidFill>
                  <a:srgbClr val="211C1E"/>
                </a:solidFill>
                <a:latin typeface="+mj-lt"/>
              </a:rPr>
              <a:t>Home</a:t>
            </a:r>
            <a:r>
              <a:rPr lang="en-US">
                <a:solidFill>
                  <a:srgbClr val="211C1E"/>
                </a:solidFill>
                <a:latin typeface="+mj-lt"/>
              </a:rPr>
              <a:t>, trong nhóm </a:t>
            </a:r>
            <a:r>
              <a:rPr lang="en-US" b="1">
                <a:solidFill>
                  <a:srgbClr val="211C1E"/>
                </a:solidFill>
                <a:latin typeface="+mj-lt"/>
              </a:rPr>
              <a:t>Cells</a:t>
            </a:r>
            <a:r>
              <a:rPr lang="en-US">
                <a:solidFill>
                  <a:srgbClr val="211C1E"/>
                </a:solidFill>
                <a:latin typeface="+mj-lt"/>
              </a:rPr>
              <a:t>, nhấp chuột vào mũi tên của </a:t>
            </a:r>
            <a:r>
              <a:rPr lang="en-US" b="1">
                <a:solidFill>
                  <a:srgbClr val="211C1E"/>
                </a:solidFill>
                <a:latin typeface="+mj-lt"/>
              </a:rPr>
              <a:t>Delete</a:t>
            </a:r>
            <a:r>
              <a:rPr lang="en-US">
                <a:solidFill>
                  <a:srgbClr val="211C1E"/>
                </a:solidFill>
                <a:latin typeface="+mj-lt"/>
              </a:rPr>
              <a:t> và chọn </a:t>
            </a:r>
            <a:r>
              <a:rPr lang="en-US" b="1" smtClean="0">
                <a:solidFill>
                  <a:srgbClr val="211C1E"/>
                </a:solidFill>
                <a:latin typeface="+mj-lt"/>
              </a:rPr>
              <a:t>Delete Sheet </a:t>
            </a:r>
            <a:r>
              <a:rPr lang="en-US" b="1">
                <a:solidFill>
                  <a:srgbClr val="211C1E"/>
                </a:solidFill>
                <a:latin typeface="+mj-lt"/>
              </a:rPr>
              <a:t>Rows</a:t>
            </a:r>
            <a:r>
              <a:rPr lang="en-US">
                <a:solidFill>
                  <a:srgbClr val="211C1E"/>
                </a:solidFill>
                <a:latin typeface="+mj-lt"/>
              </a:rPr>
              <a:t>; </a:t>
            </a:r>
            <a:endParaRPr lang="en-US" smtClean="0">
              <a:solidFill>
                <a:srgbClr val="211C1E"/>
              </a:solidFill>
              <a:latin typeface="+mj-lt"/>
            </a:endParaRPr>
          </a:p>
          <a:p>
            <a:pPr>
              <a:lnSpc>
                <a:spcPct val="150000"/>
              </a:lnSpc>
            </a:pPr>
            <a:r>
              <a:rPr lang="en-US">
                <a:solidFill>
                  <a:srgbClr val="211C1E"/>
                </a:solidFill>
                <a:latin typeface="+mj-lt"/>
              </a:rPr>
              <a:t> </a:t>
            </a:r>
            <a:r>
              <a:rPr lang="en-US" smtClean="0">
                <a:solidFill>
                  <a:srgbClr val="211C1E"/>
                </a:solidFill>
                <a:latin typeface="+mj-lt"/>
              </a:rPr>
              <a:t>    hoặc</a:t>
            </a:r>
            <a:endParaRPr lang="en-US">
              <a:solidFill>
                <a:srgbClr val="211C1E"/>
              </a:solidFill>
              <a:latin typeface="+mj-lt"/>
            </a:endParaRPr>
          </a:p>
          <a:p>
            <a:pPr marL="285750" indent="-285750">
              <a:lnSpc>
                <a:spcPct val="150000"/>
              </a:lnSpc>
              <a:buFont typeface="Arial" panose="020B0604020202020204" pitchFamily="34" charset="0"/>
              <a:buChar char="•"/>
            </a:pPr>
            <a:r>
              <a:rPr lang="en-US" smtClean="0">
                <a:solidFill>
                  <a:srgbClr val="211C1E"/>
                </a:solidFill>
                <a:latin typeface="+mj-lt"/>
              </a:rPr>
              <a:t>Nhấn </a:t>
            </a:r>
            <a:r>
              <a:rPr lang="en-US" b="1">
                <a:solidFill>
                  <a:srgbClr val="211C1E"/>
                </a:solidFill>
                <a:latin typeface="+mj-lt"/>
              </a:rPr>
              <a:t>Ctrl + "-" </a:t>
            </a:r>
            <a:r>
              <a:rPr lang="en-US">
                <a:solidFill>
                  <a:srgbClr val="211C1E"/>
                </a:solidFill>
                <a:latin typeface="+mj-lt"/>
              </a:rPr>
              <a:t>từ bàn phím số, chọn </a:t>
            </a:r>
            <a:r>
              <a:rPr lang="en-US" b="1">
                <a:solidFill>
                  <a:srgbClr val="211C1E"/>
                </a:solidFill>
                <a:latin typeface="+mj-lt"/>
              </a:rPr>
              <a:t>Entire row </a:t>
            </a:r>
            <a:r>
              <a:rPr lang="en-US">
                <a:solidFill>
                  <a:srgbClr val="211C1E"/>
                </a:solidFill>
                <a:latin typeface="+mj-lt"/>
              </a:rPr>
              <a:t>và chọn </a:t>
            </a:r>
            <a:r>
              <a:rPr lang="en-US" b="1">
                <a:solidFill>
                  <a:srgbClr val="211C1E"/>
                </a:solidFill>
                <a:latin typeface="+mj-lt"/>
              </a:rPr>
              <a:t>OK</a:t>
            </a:r>
            <a:r>
              <a:rPr lang="en-US">
                <a:solidFill>
                  <a:srgbClr val="211C1E"/>
                </a:solidFill>
                <a:latin typeface="+mj-lt"/>
              </a:rPr>
              <a:t>; hoặc</a:t>
            </a:r>
          </a:p>
          <a:p>
            <a:pPr marL="285750" indent="-285750">
              <a:lnSpc>
                <a:spcPct val="150000"/>
              </a:lnSpc>
              <a:buFont typeface="Arial" panose="020B0604020202020204" pitchFamily="34" charset="0"/>
              <a:buChar char="•"/>
            </a:pPr>
            <a:r>
              <a:rPr lang="en-US" smtClean="0">
                <a:solidFill>
                  <a:srgbClr val="211C1E"/>
                </a:solidFill>
                <a:latin typeface="+mj-lt"/>
              </a:rPr>
              <a:t>Nhấp </a:t>
            </a:r>
            <a:r>
              <a:rPr lang="en-US">
                <a:solidFill>
                  <a:srgbClr val="211C1E"/>
                </a:solidFill>
                <a:latin typeface="+mj-lt"/>
              </a:rPr>
              <a:t>chuột phải vào dòng đã chọn và sau đó chọn </a:t>
            </a:r>
            <a:r>
              <a:rPr lang="en-US" b="1">
                <a:solidFill>
                  <a:srgbClr val="211C1E"/>
                </a:solidFill>
                <a:latin typeface="+mj-lt"/>
              </a:rPr>
              <a:t>Delete</a:t>
            </a:r>
            <a:r>
              <a:rPr lang="en-US">
                <a:solidFill>
                  <a:srgbClr val="211C1E"/>
                </a:solidFill>
                <a:latin typeface="+mj-lt"/>
              </a:rPr>
              <a:t>.</a:t>
            </a:r>
          </a:p>
          <a:p>
            <a:pPr marL="285750" indent="-285750">
              <a:lnSpc>
                <a:spcPct val="150000"/>
              </a:lnSpc>
              <a:buFont typeface="Arial" panose="020B0604020202020204" pitchFamily="34" charset="0"/>
              <a:buChar char="•"/>
            </a:pPr>
            <a:r>
              <a:rPr lang="en-US" b="1">
                <a:solidFill>
                  <a:srgbClr val="211C1E"/>
                </a:solidFill>
                <a:latin typeface="+mj-lt"/>
              </a:rPr>
              <a:t>Để xóa một hoặc nhiều ô ở vị trí hiện tại:</a:t>
            </a:r>
          </a:p>
          <a:p>
            <a:pPr marL="285750" indent="-285750">
              <a:lnSpc>
                <a:spcPct val="150000"/>
              </a:lnSpc>
              <a:buFont typeface="Arial" panose="020B0604020202020204" pitchFamily="34" charset="0"/>
              <a:buChar char="•"/>
            </a:pPr>
            <a:r>
              <a:rPr lang="en-US" smtClean="0">
                <a:solidFill>
                  <a:srgbClr val="211C1E"/>
                </a:solidFill>
                <a:latin typeface="+mj-lt"/>
              </a:rPr>
              <a:t>Trên </a:t>
            </a:r>
            <a:r>
              <a:rPr lang="en-US">
                <a:solidFill>
                  <a:srgbClr val="211C1E"/>
                </a:solidFill>
                <a:latin typeface="+mj-lt"/>
              </a:rPr>
              <a:t>thẻ </a:t>
            </a:r>
            <a:r>
              <a:rPr lang="en-US" b="1">
                <a:solidFill>
                  <a:srgbClr val="211C1E"/>
                </a:solidFill>
                <a:latin typeface="+mj-lt"/>
              </a:rPr>
              <a:t>Home</a:t>
            </a:r>
            <a:r>
              <a:rPr lang="en-US">
                <a:solidFill>
                  <a:srgbClr val="211C1E"/>
                </a:solidFill>
                <a:latin typeface="+mj-lt"/>
              </a:rPr>
              <a:t>, trong nhóm </a:t>
            </a:r>
            <a:r>
              <a:rPr lang="en-US" b="1">
                <a:solidFill>
                  <a:srgbClr val="211C1E"/>
                </a:solidFill>
                <a:latin typeface="+mj-lt"/>
              </a:rPr>
              <a:t>Cells</a:t>
            </a:r>
            <a:r>
              <a:rPr lang="en-US">
                <a:solidFill>
                  <a:srgbClr val="211C1E"/>
                </a:solidFill>
                <a:latin typeface="+mj-lt"/>
              </a:rPr>
              <a:t>, nhấp chuột vào mũi tên của </a:t>
            </a:r>
            <a:r>
              <a:rPr lang="en-US" b="1" smtClean="0">
                <a:solidFill>
                  <a:srgbClr val="211C1E"/>
                </a:solidFill>
                <a:latin typeface="+mj-lt"/>
              </a:rPr>
              <a:t>Delete</a:t>
            </a:r>
            <a:r>
              <a:rPr lang="en-US" smtClean="0">
                <a:solidFill>
                  <a:srgbClr val="211C1E"/>
                </a:solidFill>
                <a:latin typeface="+mj-lt"/>
              </a:rPr>
              <a:t> </a:t>
            </a:r>
            <a:r>
              <a:rPr lang="en-US">
                <a:solidFill>
                  <a:srgbClr val="211C1E"/>
                </a:solidFill>
                <a:latin typeface="+mj-lt"/>
              </a:rPr>
              <a:t>và sau đó </a:t>
            </a:r>
            <a:r>
              <a:rPr lang="en-US" smtClean="0">
                <a:solidFill>
                  <a:srgbClr val="211C1E"/>
                </a:solidFill>
                <a:latin typeface="+mj-lt"/>
              </a:rPr>
              <a:t>chọn </a:t>
            </a:r>
            <a:r>
              <a:rPr lang="en-US" b="1" smtClean="0">
                <a:solidFill>
                  <a:srgbClr val="211C1E"/>
                </a:solidFill>
                <a:latin typeface="+mj-lt"/>
              </a:rPr>
              <a:t>Delete </a:t>
            </a:r>
            <a:r>
              <a:rPr lang="en-US" b="1">
                <a:solidFill>
                  <a:srgbClr val="211C1E"/>
                </a:solidFill>
                <a:latin typeface="+mj-lt"/>
              </a:rPr>
              <a:t>Cells</a:t>
            </a:r>
            <a:r>
              <a:rPr lang="en-US">
                <a:solidFill>
                  <a:srgbClr val="211C1E"/>
                </a:solidFill>
                <a:latin typeface="+mj-lt"/>
              </a:rPr>
              <a:t>.</a:t>
            </a:r>
            <a:endParaRPr lang="en-US">
              <a:latin typeface="+mj-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067" y="1444490"/>
            <a:ext cx="1750124" cy="117865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483" y="2837350"/>
            <a:ext cx="2673292" cy="3159346"/>
          </a:xfrm>
          <a:prstGeom prst="rect">
            <a:avLst/>
          </a:prstGeom>
        </p:spPr>
      </p:pic>
    </p:spTree>
    <p:extLst>
      <p:ext uri="{BB962C8B-B14F-4D97-AF65-F5344CB8AC3E}">
        <p14:creationId xmlns:p14="http://schemas.microsoft.com/office/powerpoint/2010/main" val="3443988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vi-VN"/>
              <a:t>Điều chỉnh kích </a:t>
            </a:r>
            <a:r>
              <a:rPr lang="vi-VN" smtClean="0"/>
              <a:t>thước</a:t>
            </a:r>
            <a:r>
              <a:rPr lang="en-US" smtClean="0"/>
              <a:t> dòng/cột</a:t>
            </a:r>
            <a:endParaRPr lang="vi-VN"/>
          </a:p>
        </p:txBody>
      </p:sp>
      <p:sp>
        <p:nvSpPr>
          <p:cNvPr id="3" name="Rectangle 2"/>
          <p:cNvSpPr/>
          <p:nvPr/>
        </p:nvSpPr>
        <p:spPr>
          <a:xfrm>
            <a:off x="506135" y="1382881"/>
            <a:ext cx="11121005" cy="2215991"/>
          </a:xfrm>
          <a:prstGeom prst="rect">
            <a:avLst/>
          </a:prstGeom>
        </p:spPr>
        <p:txBody>
          <a:bodyPr wrap="square">
            <a:spAutoFit/>
          </a:bodyPr>
          <a:lstStyle/>
          <a:p>
            <a:pPr>
              <a:lnSpc>
                <a:spcPct val="150000"/>
              </a:lnSpc>
            </a:pPr>
            <a:r>
              <a:rPr lang="vi-VN" sz="2000" b="1">
                <a:solidFill>
                  <a:srgbClr val="211C1E"/>
                </a:solidFill>
                <a:latin typeface="+mj-lt"/>
              </a:rPr>
              <a:t>Thay đổi độ rộng </a:t>
            </a:r>
            <a:r>
              <a:rPr lang="vi-VN" sz="2000" b="1" smtClean="0">
                <a:solidFill>
                  <a:srgbClr val="211C1E"/>
                </a:solidFill>
                <a:latin typeface="+mj-lt"/>
              </a:rPr>
              <a:t>cột</a:t>
            </a:r>
            <a:endParaRPr lang="en-US" sz="2000" b="1" smtClean="0">
              <a:solidFill>
                <a:srgbClr val="211C1E"/>
              </a:solidFill>
              <a:latin typeface="+mj-lt"/>
            </a:endParaRPr>
          </a:p>
          <a:p>
            <a:pPr>
              <a:lnSpc>
                <a:spcPct val="150000"/>
              </a:lnSpc>
            </a:pPr>
            <a:r>
              <a:rPr lang="vi-VN" smtClean="0">
                <a:solidFill>
                  <a:srgbClr val="211C1E"/>
                </a:solidFill>
                <a:latin typeface="+mj-lt"/>
              </a:rPr>
              <a:t>Để </a:t>
            </a:r>
            <a:r>
              <a:rPr lang="vi-VN">
                <a:solidFill>
                  <a:srgbClr val="211C1E"/>
                </a:solidFill>
                <a:latin typeface="+mj-lt"/>
              </a:rPr>
              <a:t>thay đổi độ rộng cột, bạn sử dụng một trong những cách sau: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Trên </a:t>
            </a:r>
            <a:r>
              <a:rPr lang="vi-VN">
                <a:solidFill>
                  <a:srgbClr val="211C1E"/>
                </a:solidFill>
                <a:latin typeface="+mj-lt"/>
              </a:rPr>
              <a:t>thẻ </a:t>
            </a:r>
            <a:r>
              <a:rPr lang="vi-VN" b="1">
                <a:solidFill>
                  <a:srgbClr val="211C1E"/>
                </a:solidFill>
                <a:latin typeface="+mj-lt"/>
              </a:rPr>
              <a:t>Home</a:t>
            </a:r>
            <a:r>
              <a:rPr lang="vi-VN">
                <a:solidFill>
                  <a:srgbClr val="211C1E"/>
                </a:solidFill>
                <a:latin typeface="+mj-lt"/>
              </a:rPr>
              <a:t>, trong nhóm </a:t>
            </a:r>
            <a:r>
              <a:rPr lang="vi-VN" b="1">
                <a:solidFill>
                  <a:srgbClr val="211C1E"/>
                </a:solidFill>
                <a:latin typeface="+mj-lt"/>
              </a:rPr>
              <a:t>Cells</a:t>
            </a:r>
            <a:r>
              <a:rPr lang="vi-VN">
                <a:solidFill>
                  <a:srgbClr val="211C1E"/>
                </a:solidFill>
                <a:latin typeface="+mj-lt"/>
              </a:rPr>
              <a:t>, chọn </a:t>
            </a:r>
            <a:r>
              <a:rPr lang="vi-VN" b="1">
                <a:solidFill>
                  <a:srgbClr val="211C1E"/>
                </a:solidFill>
                <a:latin typeface="+mj-lt"/>
              </a:rPr>
              <a:t>Format </a:t>
            </a:r>
            <a:r>
              <a:rPr lang="vi-VN">
                <a:solidFill>
                  <a:srgbClr val="211C1E"/>
                </a:solidFill>
                <a:latin typeface="+mj-lt"/>
              </a:rPr>
              <a:t>và sau đó chọn </a:t>
            </a:r>
            <a:r>
              <a:rPr lang="vi-VN" b="1">
                <a:solidFill>
                  <a:srgbClr val="211C1E"/>
                </a:solidFill>
                <a:latin typeface="+mj-lt"/>
              </a:rPr>
              <a:t>Column Width</a:t>
            </a:r>
            <a:r>
              <a:rPr lang="vi-VN">
                <a:solidFill>
                  <a:srgbClr val="211C1E"/>
                </a:solidFill>
                <a:latin typeface="+mj-lt"/>
              </a:rPr>
              <a:t>.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Đặt </a:t>
            </a:r>
            <a:r>
              <a:rPr lang="vi-VN">
                <a:solidFill>
                  <a:srgbClr val="211C1E"/>
                </a:solidFill>
                <a:latin typeface="+mj-lt"/>
              </a:rPr>
              <a:t>vị trí trỏ chuột trên dòng tại vị trí cạnh phải của tiêu đề cột được điều chỉnh; khi bạn quan sát thấy </a:t>
            </a:r>
            <a:r>
              <a:rPr lang="en-US" smtClean="0">
                <a:solidFill>
                  <a:srgbClr val="211C1E"/>
                </a:solidFill>
                <a:latin typeface="+mj-lt"/>
              </a:rPr>
              <a:t>    </a:t>
            </a:r>
            <a:r>
              <a:rPr lang="vi-VN" smtClean="0">
                <a:solidFill>
                  <a:srgbClr val="211C1E"/>
                </a:solidFill>
                <a:latin typeface="+mj-lt"/>
              </a:rPr>
              <a:t>(</a:t>
            </a:r>
            <a:r>
              <a:rPr lang="vi-VN">
                <a:solidFill>
                  <a:srgbClr val="211C1E"/>
                </a:solidFill>
                <a:latin typeface="+mj-lt"/>
              </a:rPr>
              <a:t>đường nằm ngang dày có mũi tên hai đầu), nhấp chuột và kéo đến khi cột đủ rộng theo yêu cầu. </a:t>
            </a:r>
            <a:endParaRPr lang="vi-VN">
              <a:solidFill>
                <a:srgbClr val="000000"/>
              </a:solidFill>
              <a:latin typeface="+mj-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909" y="3820039"/>
            <a:ext cx="2438402" cy="136550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365" y="2797308"/>
            <a:ext cx="190527" cy="209579"/>
          </a:xfrm>
          <a:prstGeom prst="rect">
            <a:avLst/>
          </a:prstGeom>
        </p:spPr>
      </p:pic>
    </p:spTree>
    <p:extLst>
      <p:ext uri="{BB962C8B-B14F-4D97-AF65-F5344CB8AC3E}">
        <p14:creationId xmlns:p14="http://schemas.microsoft.com/office/powerpoint/2010/main" val="121038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vi-VN"/>
              <a:t>Điều chỉnh kích thước</a:t>
            </a:r>
            <a:r>
              <a:rPr lang="en-US"/>
              <a:t> </a:t>
            </a:r>
            <a:r>
              <a:rPr lang="en-US" smtClean="0"/>
              <a:t>dòng/cột</a:t>
            </a:r>
            <a:endParaRPr lang="vi-VN"/>
          </a:p>
        </p:txBody>
      </p:sp>
      <p:sp>
        <p:nvSpPr>
          <p:cNvPr id="3" name="Rectangle 2"/>
          <p:cNvSpPr/>
          <p:nvPr/>
        </p:nvSpPr>
        <p:spPr>
          <a:xfrm>
            <a:off x="539692" y="1382719"/>
            <a:ext cx="10835780" cy="2723823"/>
          </a:xfrm>
          <a:prstGeom prst="rect">
            <a:avLst/>
          </a:prstGeom>
        </p:spPr>
        <p:txBody>
          <a:bodyPr wrap="square">
            <a:spAutoFit/>
          </a:bodyPr>
          <a:lstStyle/>
          <a:p>
            <a:pPr>
              <a:lnSpc>
                <a:spcPct val="150000"/>
              </a:lnSpc>
            </a:pPr>
            <a:r>
              <a:rPr lang="vi-VN" sz="1900" b="1">
                <a:solidFill>
                  <a:srgbClr val="211C1E"/>
                </a:solidFill>
                <a:latin typeface="+mj-lt"/>
              </a:rPr>
              <a:t>Điều chỉnh chiều cao của dòng </a:t>
            </a:r>
            <a:endParaRPr lang="en-US" sz="1900" b="1" smtClean="0">
              <a:solidFill>
                <a:srgbClr val="211C1E"/>
              </a:solidFill>
              <a:latin typeface="+mj-lt"/>
            </a:endParaRPr>
          </a:p>
          <a:p>
            <a:pPr>
              <a:lnSpc>
                <a:spcPct val="150000"/>
              </a:lnSpc>
            </a:pPr>
            <a:r>
              <a:rPr lang="vi-VN" sz="1900" smtClean="0">
                <a:solidFill>
                  <a:srgbClr val="211C1E"/>
                </a:solidFill>
                <a:latin typeface="+mj-lt"/>
              </a:rPr>
              <a:t>Khi </a:t>
            </a:r>
            <a:r>
              <a:rPr lang="vi-VN" sz="1900">
                <a:solidFill>
                  <a:srgbClr val="211C1E"/>
                </a:solidFill>
                <a:latin typeface="+mj-lt"/>
              </a:rPr>
              <a:t>bạn cần điều chỉnh chiều cao của dòng để thay đổi dòng đó nhỏ hơn hoặc lớn hơn các dòng khác trong trang tính, bạn sử dụng một trong những cách sau: </a:t>
            </a:r>
            <a:endParaRPr lang="en-US" sz="1900" smtClean="0">
              <a:solidFill>
                <a:srgbClr val="211C1E"/>
              </a:solidFill>
              <a:latin typeface="+mj-lt"/>
            </a:endParaRPr>
          </a:p>
          <a:p>
            <a:pPr marL="342900" indent="-342900">
              <a:lnSpc>
                <a:spcPct val="150000"/>
              </a:lnSpc>
              <a:buFont typeface="Arial" panose="020B0604020202020204" pitchFamily="34" charset="0"/>
              <a:buChar char="•"/>
            </a:pPr>
            <a:r>
              <a:rPr lang="vi-VN" sz="1900" smtClean="0">
                <a:solidFill>
                  <a:srgbClr val="211C1E"/>
                </a:solidFill>
                <a:latin typeface="+mj-lt"/>
              </a:rPr>
              <a:t>Trên </a:t>
            </a:r>
            <a:r>
              <a:rPr lang="vi-VN" sz="1900">
                <a:solidFill>
                  <a:srgbClr val="211C1E"/>
                </a:solidFill>
                <a:latin typeface="+mj-lt"/>
              </a:rPr>
              <a:t>thẻ </a:t>
            </a:r>
            <a:r>
              <a:rPr lang="vi-VN" sz="1900" b="1">
                <a:solidFill>
                  <a:srgbClr val="211C1E"/>
                </a:solidFill>
                <a:latin typeface="+mj-lt"/>
              </a:rPr>
              <a:t>Home</a:t>
            </a:r>
            <a:r>
              <a:rPr lang="vi-VN" sz="1900">
                <a:solidFill>
                  <a:srgbClr val="211C1E"/>
                </a:solidFill>
                <a:latin typeface="+mj-lt"/>
              </a:rPr>
              <a:t>, trong nhóm </a:t>
            </a:r>
            <a:r>
              <a:rPr lang="vi-VN" sz="1900" b="1">
                <a:solidFill>
                  <a:srgbClr val="211C1E"/>
                </a:solidFill>
                <a:latin typeface="+mj-lt"/>
              </a:rPr>
              <a:t>Cells</a:t>
            </a:r>
            <a:r>
              <a:rPr lang="vi-VN" sz="1900">
                <a:solidFill>
                  <a:srgbClr val="211C1E"/>
                </a:solidFill>
                <a:latin typeface="+mj-lt"/>
              </a:rPr>
              <a:t>, nhấp chuột vào </a:t>
            </a:r>
            <a:r>
              <a:rPr lang="vi-VN" sz="1900" b="1">
                <a:solidFill>
                  <a:srgbClr val="211C1E"/>
                </a:solidFill>
                <a:latin typeface="+mj-lt"/>
              </a:rPr>
              <a:t>Format </a:t>
            </a:r>
            <a:r>
              <a:rPr lang="vi-VN" sz="1900">
                <a:solidFill>
                  <a:srgbClr val="211C1E"/>
                </a:solidFill>
                <a:latin typeface="+mj-lt"/>
              </a:rPr>
              <a:t>và sau đó chọn </a:t>
            </a:r>
            <a:r>
              <a:rPr lang="vi-VN" sz="1900" b="1">
                <a:solidFill>
                  <a:srgbClr val="211C1E"/>
                </a:solidFill>
                <a:latin typeface="+mj-lt"/>
              </a:rPr>
              <a:t>Row Height. </a:t>
            </a:r>
            <a:endParaRPr lang="en-US" sz="1900" b="1" smtClean="0">
              <a:solidFill>
                <a:srgbClr val="211C1E"/>
              </a:solidFill>
              <a:latin typeface="+mj-lt"/>
            </a:endParaRPr>
          </a:p>
          <a:p>
            <a:pPr marL="342900" indent="-342900">
              <a:lnSpc>
                <a:spcPct val="150000"/>
              </a:lnSpc>
              <a:buFont typeface="Arial" panose="020B0604020202020204" pitchFamily="34" charset="0"/>
              <a:buChar char="•"/>
            </a:pPr>
            <a:r>
              <a:rPr lang="vi-VN" sz="1900" smtClean="0">
                <a:solidFill>
                  <a:srgbClr val="211C1E"/>
                </a:solidFill>
                <a:latin typeface="+mj-lt"/>
              </a:rPr>
              <a:t>Đặt </a:t>
            </a:r>
            <a:r>
              <a:rPr lang="vi-VN" sz="1900">
                <a:solidFill>
                  <a:srgbClr val="211C1E"/>
                </a:solidFill>
                <a:latin typeface="+mj-lt"/>
              </a:rPr>
              <a:t>vị trí trỏ chuột vào cạnh dưới của tiêu đề dòng được điều chỉnh. Khi nó thay đổi </a:t>
            </a:r>
            <a:r>
              <a:rPr lang="vi-VN" sz="1900" smtClean="0">
                <a:solidFill>
                  <a:srgbClr val="211C1E"/>
                </a:solidFill>
                <a:latin typeface="+mj-lt"/>
              </a:rPr>
              <a:t>thành</a:t>
            </a:r>
            <a:r>
              <a:rPr lang="en-US" sz="1900" smtClean="0">
                <a:solidFill>
                  <a:srgbClr val="211C1E"/>
                </a:solidFill>
                <a:latin typeface="+mj-lt"/>
              </a:rPr>
              <a:t>   </a:t>
            </a:r>
            <a:r>
              <a:rPr lang="vi-VN" sz="1900" smtClean="0">
                <a:solidFill>
                  <a:srgbClr val="211C1E"/>
                </a:solidFill>
                <a:latin typeface="+mj-lt"/>
              </a:rPr>
              <a:t> </a:t>
            </a:r>
            <a:r>
              <a:rPr lang="en-US" sz="1900" smtClean="0">
                <a:solidFill>
                  <a:srgbClr val="211C1E"/>
                </a:solidFill>
                <a:latin typeface="+mj-lt"/>
              </a:rPr>
              <a:t> </a:t>
            </a:r>
            <a:r>
              <a:rPr lang="vi-VN" sz="1900" smtClean="0">
                <a:solidFill>
                  <a:srgbClr val="211C1E"/>
                </a:solidFill>
                <a:latin typeface="+mj-lt"/>
              </a:rPr>
              <a:t>(</a:t>
            </a:r>
            <a:r>
              <a:rPr lang="vi-VN" sz="1900">
                <a:solidFill>
                  <a:srgbClr val="211C1E"/>
                </a:solidFill>
                <a:latin typeface="+mj-lt"/>
              </a:rPr>
              <a:t>đường nằm dọc dày có mũi tên hai chiều), nhấp chuột và kéo đến độ dài thích hợp. </a:t>
            </a:r>
            <a:endParaRPr lang="vi-VN" sz="1900">
              <a:solidFill>
                <a:srgbClr val="000000"/>
              </a:solidFill>
              <a:latin typeface="+mj-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0424" y="3326780"/>
            <a:ext cx="200053" cy="1810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546" y="4258977"/>
            <a:ext cx="2690072" cy="1442012"/>
          </a:xfrm>
          <a:prstGeom prst="rect">
            <a:avLst/>
          </a:prstGeom>
        </p:spPr>
      </p:pic>
    </p:spTree>
    <p:extLst>
      <p:ext uri="{BB962C8B-B14F-4D97-AF65-F5344CB8AC3E}">
        <p14:creationId xmlns:p14="http://schemas.microsoft.com/office/powerpoint/2010/main" val="379181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a:t>Thay đổi căn lề </a:t>
            </a:r>
            <a:r>
              <a:rPr lang="en-US" smtClean="0"/>
              <a:t>ô</a:t>
            </a:r>
            <a:endParaRPr lang="en-US"/>
          </a:p>
        </p:txBody>
      </p:sp>
      <p:sp>
        <p:nvSpPr>
          <p:cNvPr id="3" name="Rectangle 2"/>
          <p:cNvSpPr/>
          <p:nvPr/>
        </p:nvSpPr>
        <p:spPr>
          <a:xfrm>
            <a:off x="506135" y="1440052"/>
            <a:ext cx="11154561" cy="2585323"/>
          </a:xfrm>
          <a:prstGeom prst="rect">
            <a:avLst/>
          </a:prstGeom>
        </p:spPr>
        <p:txBody>
          <a:bodyPr wrap="square">
            <a:spAutoFit/>
          </a:bodyPr>
          <a:lstStyle/>
          <a:p>
            <a:pPr>
              <a:lnSpc>
                <a:spcPct val="150000"/>
              </a:lnSpc>
            </a:pPr>
            <a:r>
              <a:rPr lang="vi-VN">
                <a:solidFill>
                  <a:srgbClr val="211C1E"/>
                </a:solidFill>
                <a:latin typeface="+mj-lt"/>
              </a:rPr>
              <a:t>Căn lề đề cập đến vị trí của dữ liệu trong ô. Bạn có thể căn nội dung ô theo chiều ngang (độ rộng cột) và căn nội dung ô theo chiều dọc (chiều cao của dòng). </a:t>
            </a:r>
            <a:endParaRPr lang="en-US" smtClean="0">
              <a:solidFill>
                <a:srgbClr val="211C1E"/>
              </a:solidFill>
              <a:latin typeface="+mj-lt"/>
            </a:endParaRPr>
          </a:p>
          <a:p>
            <a:pPr>
              <a:lnSpc>
                <a:spcPct val="150000"/>
              </a:lnSpc>
            </a:pPr>
            <a:r>
              <a:rPr lang="vi-VN" smtClean="0">
                <a:solidFill>
                  <a:srgbClr val="211C1E"/>
                </a:solidFill>
                <a:latin typeface="+mj-lt"/>
              </a:rPr>
              <a:t>Để </a:t>
            </a:r>
            <a:r>
              <a:rPr lang="vi-VN">
                <a:solidFill>
                  <a:srgbClr val="211C1E"/>
                </a:solidFill>
                <a:latin typeface="+mj-lt"/>
              </a:rPr>
              <a:t>thay đổi căn lề của các ô đã được chọn, sử dụng một trong những cách sau: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Trên </a:t>
            </a:r>
            <a:r>
              <a:rPr lang="vi-VN">
                <a:solidFill>
                  <a:srgbClr val="211C1E"/>
                </a:solidFill>
                <a:latin typeface="+mj-lt"/>
              </a:rPr>
              <a:t>thẻ </a:t>
            </a:r>
            <a:r>
              <a:rPr lang="vi-VN" b="1">
                <a:solidFill>
                  <a:srgbClr val="211C1E"/>
                </a:solidFill>
                <a:latin typeface="+mj-lt"/>
              </a:rPr>
              <a:t>Home</a:t>
            </a:r>
            <a:r>
              <a:rPr lang="vi-VN">
                <a:solidFill>
                  <a:srgbClr val="211C1E"/>
                </a:solidFill>
                <a:latin typeface="+mj-lt"/>
              </a:rPr>
              <a:t>, trong nhóm </a:t>
            </a:r>
            <a:r>
              <a:rPr lang="vi-VN" b="1">
                <a:solidFill>
                  <a:srgbClr val="211C1E"/>
                </a:solidFill>
                <a:latin typeface="+mj-lt"/>
              </a:rPr>
              <a:t>Alignment</a:t>
            </a:r>
            <a:r>
              <a:rPr lang="vi-VN">
                <a:solidFill>
                  <a:srgbClr val="211C1E"/>
                </a:solidFill>
                <a:latin typeface="+mj-lt"/>
              </a:rPr>
              <a:t>, nhấp chuột vào tùy chọn căn lề theo yêu cầu.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Trên </a:t>
            </a:r>
            <a:r>
              <a:rPr lang="vi-VN">
                <a:solidFill>
                  <a:srgbClr val="211C1E"/>
                </a:solidFill>
                <a:latin typeface="+mj-lt"/>
              </a:rPr>
              <a:t>thẻ </a:t>
            </a:r>
            <a:r>
              <a:rPr lang="vi-VN" b="1">
                <a:solidFill>
                  <a:srgbClr val="211C1E"/>
                </a:solidFill>
                <a:latin typeface="+mj-lt"/>
              </a:rPr>
              <a:t>Home</a:t>
            </a:r>
            <a:r>
              <a:rPr lang="vi-VN">
                <a:solidFill>
                  <a:srgbClr val="211C1E"/>
                </a:solidFill>
                <a:latin typeface="+mj-lt"/>
              </a:rPr>
              <a:t>, trong nhóm </a:t>
            </a:r>
            <a:r>
              <a:rPr lang="vi-VN" b="1">
                <a:solidFill>
                  <a:srgbClr val="211C1E"/>
                </a:solidFill>
                <a:latin typeface="+mj-lt"/>
              </a:rPr>
              <a:t>Alignment</a:t>
            </a:r>
            <a:r>
              <a:rPr lang="vi-VN">
                <a:solidFill>
                  <a:srgbClr val="211C1E"/>
                </a:solidFill>
                <a:latin typeface="+mj-lt"/>
              </a:rPr>
              <a:t>, nhấp chuột vào </a:t>
            </a:r>
            <a:r>
              <a:rPr lang="vi-VN" b="1">
                <a:solidFill>
                  <a:srgbClr val="211C1E"/>
                </a:solidFill>
                <a:latin typeface="+mj-lt"/>
              </a:rPr>
              <a:t>Dialog box launcher </a:t>
            </a:r>
            <a:r>
              <a:rPr lang="vi-VN">
                <a:solidFill>
                  <a:srgbClr val="211C1E"/>
                </a:solidFill>
                <a:latin typeface="+mj-lt"/>
              </a:rPr>
              <a:t>và sau đó chọn tùy chọn căn lề từ thẻ </a:t>
            </a:r>
            <a:r>
              <a:rPr lang="vi-VN" b="1">
                <a:solidFill>
                  <a:srgbClr val="211C1E"/>
                </a:solidFill>
                <a:latin typeface="+mj-lt"/>
              </a:rPr>
              <a:t>Alignment</a:t>
            </a:r>
            <a:r>
              <a:rPr lang="vi-VN">
                <a:solidFill>
                  <a:srgbClr val="211C1E"/>
                </a:solidFill>
                <a:latin typeface="+mj-lt"/>
              </a:rPr>
              <a:t>.</a:t>
            </a:r>
            <a:endParaRPr lang="en-US">
              <a:latin typeface="+mj-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894" y="4234000"/>
            <a:ext cx="3180318" cy="102765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193" y="3868932"/>
            <a:ext cx="3988830" cy="1757790"/>
          </a:xfrm>
          <a:prstGeom prst="rect">
            <a:avLst/>
          </a:prstGeom>
        </p:spPr>
      </p:pic>
    </p:spTree>
    <p:extLst>
      <p:ext uri="{BB962C8B-B14F-4D97-AF65-F5344CB8AC3E}">
        <p14:creationId xmlns:p14="http://schemas.microsoft.com/office/powerpoint/2010/main" val="3609725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it-IT"/>
              <a:t>Di chuyển trong trang </a:t>
            </a:r>
            <a:r>
              <a:rPr lang="it-IT" smtClean="0"/>
              <a:t>tính</a:t>
            </a:r>
            <a:endParaRPr lang="it-IT"/>
          </a:p>
        </p:txBody>
      </p:sp>
      <p:sp>
        <p:nvSpPr>
          <p:cNvPr id="3" name="Rectangle 2"/>
          <p:cNvSpPr/>
          <p:nvPr/>
        </p:nvSpPr>
        <p:spPr>
          <a:xfrm>
            <a:off x="563131" y="874399"/>
            <a:ext cx="10802224" cy="4207690"/>
          </a:xfrm>
          <a:prstGeom prst="rect">
            <a:avLst/>
          </a:prstGeom>
        </p:spPr>
        <p:txBody>
          <a:bodyPr wrap="square">
            <a:spAutoFit/>
          </a:bodyPr>
          <a:lstStyle/>
          <a:p>
            <a:pPr>
              <a:lnSpc>
                <a:spcPct val="150000"/>
              </a:lnSpc>
            </a:pPr>
            <a:r>
              <a:rPr lang="vi-VN" b="1">
                <a:solidFill>
                  <a:srgbClr val="211C1E"/>
                </a:solidFill>
                <a:latin typeface="+mj-lt"/>
              </a:rPr>
              <a:t>Sử dụng thanh cuộn</a:t>
            </a:r>
            <a:r>
              <a:rPr lang="vi-VN">
                <a:solidFill>
                  <a:srgbClr val="211C1E"/>
                </a:solidFill>
                <a:latin typeface="+mj-lt"/>
              </a:rPr>
              <a:t>: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Nhấp </a:t>
            </a:r>
            <a:r>
              <a:rPr lang="vi-VN">
                <a:solidFill>
                  <a:srgbClr val="211C1E"/>
                </a:solidFill>
                <a:latin typeface="+mj-lt"/>
              </a:rPr>
              <a:t>chuột vào các mũi tên ở phía cuối để di chuyển đến một dòng hoặc một cột tại một thời điểm.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Nhấp </a:t>
            </a:r>
            <a:r>
              <a:rPr lang="vi-VN">
                <a:solidFill>
                  <a:srgbClr val="211C1E"/>
                </a:solidFill>
                <a:latin typeface="+mj-lt"/>
              </a:rPr>
              <a:t>chuột và kéo hộp cuộn để hiển thị vị trí khác trong trang tính. </a:t>
            </a:r>
            <a:endParaRPr lang="en-US" smtClean="0">
              <a:solidFill>
                <a:srgbClr val="211C1E"/>
              </a:solidFill>
              <a:latin typeface="+mj-lt"/>
            </a:endParaRPr>
          </a:p>
          <a:p>
            <a:pPr>
              <a:lnSpc>
                <a:spcPct val="150000"/>
              </a:lnSpc>
            </a:pPr>
            <a:r>
              <a:rPr lang="vi-VN" b="1" smtClean="0">
                <a:solidFill>
                  <a:srgbClr val="211C1E"/>
                </a:solidFill>
                <a:latin typeface="+mj-lt"/>
              </a:rPr>
              <a:t>Sử </a:t>
            </a:r>
            <a:r>
              <a:rPr lang="vi-VN" b="1">
                <a:solidFill>
                  <a:srgbClr val="211C1E"/>
                </a:solidFill>
                <a:latin typeface="+mj-lt"/>
              </a:rPr>
              <a:t>dụng bàn phím: </a:t>
            </a:r>
            <a:endParaRPr lang="en-US" b="1" smtClean="0">
              <a:solidFill>
                <a:srgbClr val="211C1E"/>
              </a:solidFill>
              <a:latin typeface="+mj-lt"/>
            </a:endParaRPr>
          </a:p>
          <a:p>
            <a:pPr marL="285750" indent="-285750">
              <a:lnSpc>
                <a:spcPct val="150000"/>
              </a:lnSpc>
              <a:buFont typeface="Arial" panose="020B0604020202020204" pitchFamily="34" charset="0"/>
              <a:buChar char="•"/>
            </a:pPr>
            <a:r>
              <a:rPr lang="en-US" smtClean="0">
                <a:solidFill>
                  <a:srgbClr val="211C1E"/>
                </a:solidFill>
                <a:latin typeface="+mj-lt"/>
              </a:rPr>
              <a:t>                   </a:t>
            </a:r>
            <a:r>
              <a:rPr lang="vi-VN" smtClean="0">
                <a:solidFill>
                  <a:srgbClr val="211C1E"/>
                </a:solidFill>
                <a:latin typeface="+mj-lt"/>
              </a:rPr>
              <a:t>: </a:t>
            </a:r>
            <a:r>
              <a:rPr lang="vi-VN">
                <a:solidFill>
                  <a:srgbClr val="211C1E"/>
                </a:solidFill>
                <a:latin typeface="+mj-lt"/>
              </a:rPr>
              <a:t>Nhấn các phím chỉ hướng để di chuyển đến một ô tại một thời điểm.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b="1" smtClean="0">
                <a:solidFill>
                  <a:srgbClr val="211C1E"/>
                </a:solidFill>
                <a:latin typeface="+mj-lt"/>
              </a:rPr>
              <a:t>Home</a:t>
            </a:r>
            <a:r>
              <a:rPr lang="vi-VN">
                <a:solidFill>
                  <a:srgbClr val="211C1E"/>
                </a:solidFill>
                <a:latin typeface="+mj-lt"/>
              </a:rPr>
              <a:t>: Di chuyển đến cột A trong dòng hiện tại.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b="1" smtClean="0">
                <a:solidFill>
                  <a:srgbClr val="211C1E"/>
                </a:solidFill>
                <a:latin typeface="+mj-lt"/>
              </a:rPr>
              <a:t>Ctrl </a:t>
            </a:r>
            <a:r>
              <a:rPr lang="vi-VN" b="1">
                <a:solidFill>
                  <a:srgbClr val="211C1E"/>
                </a:solidFill>
                <a:latin typeface="+mj-lt"/>
              </a:rPr>
              <a:t>+ Home</a:t>
            </a:r>
            <a:r>
              <a:rPr lang="vi-VN">
                <a:solidFill>
                  <a:srgbClr val="211C1E"/>
                </a:solidFill>
                <a:latin typeface="+mj-lt"/>
              </a:rPr>
              <a:t>: Di chuyển tới ô A1.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b="1" smtClean="0">
                <a:solidFill>
                  <a:srgbClr val="211C1E"/>
                </a:solidFill>
                <a:latin typeface="+mj-lt"/>
              </a:rPr>
              <a:t>Ctrl </a:t>
            </a:r>
            <a:r>
              <a:rPr lang="vi-VN" b="1">
                <a:solidFill>
                  <a:srgbClr val="211C1E"/>
                </a:solidFill>
                <a:latin typeface="+mj-lt"/>
              </a:rPr>
              <a:t>+ End</a:t>
            </a:r>
            <a:r>
              <a:rPr lang="vi-VN">
                <a:solidFill>
                  <a:srgbClr val="211C1E"/>
                </a:solidFill>
                <a:latin typeface="+mj-lt"/>
              </a:rPr>
              <a:t>: Di chuyển tới ô cuối cùng có dữ liệu trong bản báo cáo của bạn.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b="1" smtClean="0">
                <a:solidFill>
                  <a:srgbClr val="211C1E"/>
                </a:solidFill>
                <a:latin typeface="+mj-lt"/>
              </a:rPr>
              <a:t>Ctrl </a:t>
            </a:r>
            <a:r>
              <a:rPr lang="vi-VN" b="1">
                <a:solidFill>
                  <a:srgbClr val="211C1E"/>
                </a:solidFill>
                <a:latin typeface="+mj-lt"/>
              </a:rPr>
              <a:t>+ G </a:t>
            </a:r>
            <a:r>
              <a:rPr lang="vi-VN">
                <a:solidFill>
                  <a:srgbClr val="211C1E"/>
                </a:solidFill>
                <a:latin typeface="+mj-lt"/>
              </a:rPr>
              <a:t>hoặc </a:t>
            </a:r>
            <a:r>
              <a:rPr lang="vi-VN" b="1">
                <a:solidFill>
                  <a:srgbClr val="211C1E"/>
                </a:solidFill>
                <a:latin typeface="+mj-lt"/>
              </a:rPr>
              <a:t>F5</a:t>
            </a:r>
            <a:r>
              <a:rPr lang="vi-VN">
                <a:solidFill>
                  <a:srgbClr val="211C1E"/>
                </a:solidFill>
                <a:latin typeface="+mj-lt"/>
              </a:rPr>
              <a:t>: Hiển thị hộp thoại </a:t>
            </a:r>
            <a:r>
              <a:rPr lang="vi-VN" b="1">
                <a:solidFill>
                  <a:srgbClr val="211C1E"/>
                </a:solidFill>
                <a:latin typeface="+mj-lt"/>
              </a:rPr>
              <a:t>Go To </a:t>
            </a:r>
            <a:r>
              <a:rPr lang="vi-VN">
                <a:solidFill>
                  <a:srgbClr val="211C1E"/>
                </a:solidFill>
                <a:latin typeface="+mj-lt"/>
              </a:rPr>
              <a:t>để cho phép bạn di chuyển nhanh chóng đến địa chỉ ô, tên của dải ô, hoặc dấu trang (bookmark). Bạn cũng có thể sử dụng nút </a:t>
            </a:r>
            <a:r>
              <a:rPr lang="vi-VN" b="1">
                <a:solidFill>
                  <a:srgbClr val="211C1E"/>
                </a:solidFill>
                <a:latin typeface="+mj-lt"/>
              </a:rPr>
              <a:t>Special </a:t>
            </a:r>
            <a:r>
              <a:rPr lang="vi-VN">
                <a:solidFill>
                  <a:srgbClr val="211C1E"/>
                </a:solidFill>
                <a:latin typeface="+mj-lt"/>
              </a:rPr>
              <a:t>trong hộp thoại </a:t>
            </a:r>
            <a:r>
              <a:rPr lang="vi-VN" b="1">
                <a:solidFill>
                  <a:srgbClr val="211C1E"/>
                </a:solidFill>
                <a:latin typeface="+mj-lt"/>
              </a:rPr>
              <a:t>Go To </a:t>
            </a:r>
            <a:r>
              <a:rPr lang="vi-VN">
                <a:solidFill>
                  <a:srgbClr val="211C1E"/>
                </a:solidFill>
                <a:latin typeface="+mj-lt"/>
              </a:rPr>
              <a:t>để tìm kiếm kiểu thông tin xác định. </a:t>
            </a:r>
            <a:endParaRPr lang="vi-VN">
              <a:solidFill>
                <a:srgbClr val="000000"/>
              </a:solidFill>
              <a:latin typeface="+mj-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41" y="2655515"/>
            <a:ext cx="1066949" cy="238158"/>
          </a:xfrm>
          <a:prstGeom prst="rect">
            <a:avLst/>
          </a:prstGeom>
        </p:spPr>
      </p:pic>
    </p:spTree>
    <p:extLst>
      <p:ext uri="{BB962C8B-B14F-4D97-AF65-F5344CB8AC3E}">
        <p14:creationId xmlns:p14="http://schemas.microsoft.com/office/powerpoint/2010/main" val="1919250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a:t>Quản lý các trang </a:t>
            </a:r>
            <a:r>
              <a:rPr lang="en-US" smtClean="0"/>
              <a:t>tính</a:t>
            </a:r>
            <a:endParaRPr lang="en-US"/>
          </a:p>
        </p:txBody>
      </p:sp>
      <p:pic>
        <p:nvPicPr>
          <p:cNvPr id="3" name="Picture 2"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745" y="1461941"/>
            <a:ext cx="7069126" cy="1249640"/>
          </a:xfrm>
          <a:prstGeom prst="rect">
            <a:avLst/>
          </a:prstGeom>
        </p:spPr>
      </p:pic>
      <p:sp>
        <p:nvSpPr>
          <p:cNvPr id="4" name="Rectangle 3"/>
          <p:cNvSpPr/>
          <p:nvPr/>
        </p:nvSpPr>
        <p:spPr>
          <a:xfrm>
            <a:off x="497745" y="3543453"/>
            <a:ext cx="10396758"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vi-VN">
                <a:solidFill>
                  <a:srgbClr val="211C1E"/>
                </a:solidFill>
                <a:latin typeface="+mj-lt"/>
              </a:rPr>
              <a:t>Các trang tính có thể được đổi tên, thêm, xóa, sao chép và được di chuyển bên trong một sổ tính.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Bạn</a:t>
            </a:r>
            <a:r>
              <a:rPr lang="en-US" smtClean="0">
                <a:solidFill>
                  <a:srgbClr val="211C1E"/>
                </a:solidFill>
                <a:latin typeface="+mj-lt"/>
              </a:rPr>
              <a:t> có thể</a:t>
            </a:r>
            <a:r>
              <a:rPr lang="vi-VN" smtClean="0">
                <a:solidFill>
                  <a:srgbClr val="211C1E"/>
                </a:solidFill>
                <a:latin typeface="+mj-lt"/>
              </a:rPr>
              <a:t> </a:t>
            </a:r>
            <a:r>
              <a:rPr lang="vi-VN">
                <a:solidFill>
                  <a:srgbClr val="211C1E"/>
                </a:solidFill>
                <a:latin typeface="+mj-lt"/>
              </a:rPr>
              <a:t>sử dụng các nút cuộn thẻ để hiển thị nhiều thẻ trang tính nếu cần. </a:t>
            </a:r>
            <a:endParaRPr lang="vi-VN">
              <a:solidFill>
                <a:srgbClr val="000000"/>
              </a:solidFill>
              <a:latin typeface="+mj-lt"/>
            </a:endParaRPr>
          </a:p>
        </p:txBody>
      </p:sp>
      <p:pic>
        <p:nvPicPr>
          <p:cNvPr id="5" name="Picture 4"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6871" y="1461941"/>
            <a:ext cx="4569204" cy="1523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6104" y="2609873"/>
            <a:ext cx="1038370" cy="933580"/>
          </a:xfrm>
          <a:prstGeom prst="rect">
            <a:avLst/>
          </a:prstGeom>
        </p:spPr>
      </p:pic>
    </p:spTree>
    <p:extLst>
      <p:ext uri="{BB962C8B-B14F-4D97-AF65-F5344CB8AC3E}">
        <p14:creationId xmlns:p14="http://schemas.microsoft.com/office/powerpoint/2010/main" val="798145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000" smtClean="0">
                <a:latin typeface="UTM Duepuntozero" panose="02040603050506020204" pitchFamily="18" charset="0"/>
              </a:rPr>
              <a:t>CHỦ ĐỀ C. </a:t>
            </a:r>
            <a:r>
              <a:rPr lang="en-US" sz="4000">
                <a:latin typeface="UTM Duepuntozero" panose="02040603050506020204" pitchFamily="18" charset="0"/>
              </a:rPr>
              <a:t/>
            </a:r>
            <a:br>
              <a:rPr lang="en-US" sz="4000">
                <a:latin typeface="UTM Duepuntozero" panose="02040603050506020204" pitchFamily="18" charset="0"/>
              </a:rPr>
            </a:br>
            <a:r>
              <a:rPr lang="en-US" sz="4000"/>
              <a:t>MICROSOFT EXCEL</a:t>
            </a:r>
            <a:endParaRPr lang="en-US" sz="4000">
              <a:latin typeface="UTM Duepuntozero" panose="02040603050506020204" pitchFamily="18" charset="0"/>
            </a:endParaRPr>
          </a:p>
        </p:txBody>
      </p:sp>
      <p:sp>
        <p:nvSpPr>
          <p:cNvPr id="2" name="Subtitle 1"/>
          <p:cNvSpPr>
            <a:spLocks noGrp="1"/>
          </p:cNvSpPr>
          <p:nvPr>
            <p:ph type="subTitle" idx="1"/>
          </p:nvPr>
        </p:nvSpPr>
        <p:spPr/>
        <p:txBody>
          <a:bodyPr>
            <a:normAutofit/>
          </a:bodyPr>
          <a:lstStyle/>
          <a:p>
            <a:pPr algn="l"/>
            <a:r>
              <a:rPr lang="en-US" sz="3200" smtClean="0">
                <a:latin typeface="UTM Duepuntozero" panose="02040603050506020204" pitchFamily="18" charset="0"/>
              </a:rPr>
              <a:t>Bài 1. </a:t>
            </a:r>
            <a:r>
              <a:rPr lang="en-US" sz="3200"/>
              <a:t>Làm quen với dữ </a:t>
            </a:r>
            <a:r>
              <a:rPr lang="en-US" sz="3200" smtClean="0"/>
              <a:t>liệu trong </a:t>
            </a:r>
            <a:r>
              <a:rPr lang="en-US" sz="3200"/>
              <a:t>trang tính </a:t>
            </a:r>
          </a:p>
          <a:p>
            <a:pPr algn="l"/>
            <a:r>
              <a:rPr lang="en-US" sz="3200" smtClean="0">
                <a:latin typeface="UTM Duepuntozero" panose="02040603050506020204" pitchFamily="18" charset="0"/>
              </a:rPr>
              <a:t>Bài 2</a:t>
            </a:r>
            <a:r>
              <a:rPr lang="vi-VN" sz="3200" smtClean="0">
                <a:latin typeface="UTM Duepuntozero" panose="02040603050506020204" pitchFamily="18" charset="0"/>
              </a:rPr>
              <a:t>. </a:t>
            </a:r>
            <a:r>
              <a:rPr lang="en-US" sz="3200" smtClean="0"/>
              <a:t>Tớ biết quản lý dữ liệu</a:t>
            </a:r>
            <a:endParaRPr lang="en-US" sz="3200"/>
          </a:p>
          <a:p>
            <a:pPr algn="l"/>
            <a:endParaRPr lang="en-US" sz="3000">
              <a:latin typeface="UTM Duepuntozero" panose="02040603050506020204" pitchFamily="18" charset="0"/>
            </a:endParaRPr>
          </a:p>
        </p:txBody>
      </p:sp>
    </p:spTree>
    <p:extLst>
      <p:ext uri="{BB962C8B-B14F-4D97-AF65-F5344CB8AC3E}">
        <p14:creationId xmlns:p14="http://schemas.microsoft.com/office/powerpoint/2010/main" val="3497386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56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61" y="2128482"/>
            <a:ext cx="10515600" cy="1676400"/>
          </a:xfrm>
        </p:spPr>
        <p:txBody>
          <a:bodyPr>
            <a:noAutofit/>
          </a:bodyPr>
          <a:lstStyle/>
          <a:p>
            <a:r>
              <a:rPr lang="en-US" sz="4000" smtClean="0"/>
              <a:t/>
            </a:r>
            <a:br>
              <a:rPr lang="en-US" sz="4000" smtClean="0"/>
            </a:br>
            <a:r>
              <a:rPr lang="en-US" sz="4000" b="1" smtClean="0">
                <a:solidFill>
                  <a:srgbClr val="FFFFFF"/>
                </a:solidFill>
                <a:latin typeface="UTM Duepuntozero"/>
              </a:rPr>
              <a:t>Bài 2.</a:t>
            </a:r>
            <a:r>
              <a:rPr lang="en-US" sz="4000" b="1" smtClean="0"/>
              <a:t/>
            </a:r>
            <a:br>
              <a:rPr lang="en-US" sz="4000" b="1" smtClean="0"/>
            </a:br>
            <a:r>
              <a:rPr lang="en-US" sz="4000"/>
              <a:t>Tớ biết quản lý dữ liệu</a:t>
            </a:r>
            <a:endParaRPr lang="en-US" sz="4000">
              <a:latin typeface="UTM Duepuntozero" panose="02040603050506020204" pitchFamily="18" charset="0"/>
            </a:endParaRPr>
          </a:p>
        </p:txBody>
      </p:sp>
      <p:sp>
        <p:nvSpPr>
          <p:cNvPr id="3" name="Text Placeholder 2"/>
          <p:cNvSpPr>
            <a:spLocks noGrp="1"/>
          </p:cNvSpPr>
          <p:nvPr>
            <p:ph type="body" idx="1"/>
          </p:nvPr>
        </p:nvSpPr>
        <p:spPr>
          <a:xfrm>
            <a:off x="986100" y="4659908"/>
            <a:ext cx="10515600" cy="1041449"/>
          </a:xfrm>
        </p:spPr>
        <p:txBody>
          <a:bodyPr numCol="2">
            <a:noAutofit/>
          </a:bodyPr>
          <a:lstStyle/>
          <a:p>
            <a:pPr marL="342900" indent="-342900" algn="l">
              <a:buFont typeface="Arial" panose="020B0604020202020204" pitchFamily="34" charset="0"/>
              <a:buChar char="•"/>
            </a:pPr>
            <a:r>
              <a:rPr lang="vi-VN" b="1"/>
              <a:t>Sử dụng các công thức đơn giản để tính toán. </a:t>
            </a:r>
            <a:endParaRPr lang="en-US" b="1" smtClean="0"/>
          </a:p>
          <a:p>
            <a:pPr marL="342900" indent="-342900" algn="l">
              <a:buFont typeface="Arial" panose="020B0604020202020204" pitchFamily="34" charset="0"/>
              <a:buChar char="•"/>
            </a:pPr>
            <a:r>
              <a:rPr lang="vi-VN" b="1" smtClean="0"/>
              <a:t>Lựa </a:t>
            </a:r>
            <a:r>
              <a:rPr lang="vi-VN" b="1"/>
              <a:t>chọn các loại biểu đồ để biểu diễn số liệu.</a:t>
            </a:r>
            <a:endParaRPr lang="en-US"/>
          </a:p>
        </p:txBody>
      </p:sp>
      <p:sp>
        <p:nvSpPr>
          <p:cNvPr id="4" name="TextBox 3"/>
          <p:cNvSpPr txBox="1"/>
          <p:nvPr/>
        </p:nvSpPr>
        <p:spPr>
          <a:xfrm>
            <a:off x="903368" y="4032340"/>
            <a:ext cx="10317187" cy="400110"/>
          </a:xfrm>
          <a:prstGeom prst="rect">
            <a:avLst/>
          </a:prstGeom>
          <a:noFill/>
        </p:spPr>
        <p:txBody>
          <a:bodyPr wrap="square" rtlCol="0">
            <a:spAutoFit/>
          </a:bodyPr>
          <a:lstStyle/>
          <a:p>
            <a:r>
              <a:rPr lang="vi-VN" sz="2000">
                <a:solidFill>
                  <a:schemeClr val="tx2"/>
                </a:solidFill>
              </a:rPr>
              <a:t>Trong </a:t>
            </a:r>
            <a:r>
              <a:rPr lang="en-US" sz="2000" smtClean="0">
                <a:solidFill>
                  <a:schemeClr val="tx2"/>
                </a:solidFill>
              </a:rPr>
              <a:t>bài học</a:t>
            </a:r>
            <a:r>
              <a:rPr lang="vi-VN" sz="2000" smtClean="0">
                <a:solidFill>
                  <a:schemeClr val="tx2"/>
                </a:solidFill>
              </a:rPr>
              <a:t> </a:t>
            </a:r>
            <a:r>
              <a:rPr lang="vi-VN" sz="2000">
                <a:solidFill>
                  <a:schemeClr val="tx2"/>
                </a:solidFill>
              </a:rPr>
              <a:t>này, bạn sẽ được trang bị thêm một số kỹ năng thao tác trên số liệu như: </a:t>
            </a:r>
            <a:endParaRPr lang="en-US" sz="2000">
              <a:solidFill>
                <a:schemeClr val="tx2"/>
              </a:solidFill>
            </a:endParaRPr>
          </a:p>
        </p:txBody>
      </p:sp>
    </p:spTree>
    <p:extLst>
      <p:ext uri="{BB962C8B-B14F-4D97-AF65-F5344CB8AC3E}">
        <p14:creationId xmlns:p14="http://schemas.microsoft.com/office/powerpoint/2010/main" val="31039346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vi-VN"/>
              <a:t>Tạo các công thức đơn </a:t>
            </a:r>
            <a:r>
              <a:rPr lang="vi-VN" smtClean="0"/>
              <a:t>giản</a:t>
            </a:r>
            <a:endParaRPr lang="vi-VN"/>
          </a:p>
        </p:txBody>
      </p:sp>
      <p:pic>
        <p:nvPicPr>
          <p:cNvPr id="8" name="Picture 7"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84846" y="1404761"/>
            <a:ext cx="6766526" cy="1215176"/>
          </a:xfrm>
          <a:prstGeom prst="rect">
            <a:avLst/>
          </a:prstGeom>
        </p:spPr>
      </p:pic>
      <p:pic>
        <p:nvPicPr>
          <p:cNvPr id="9" name="Picture 8"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84846" y="3015309"/>
            <a:ext cx="6649378" cy="876422"/>
          </a:xfrm>
          <a:prstGeom prst="rect">
            <a:avLst/>
          </a:prstGeom>
        </p:spPr>
      </p:pic>
      <p:sp>
        <p:nvSpPr>
          <p:cNvPr id="10" name="Rectangle 9"/>
          <p:cNvSpPr/>
          <p:nvPr/>
        </p:nvSpPr>
        <p:spPr>
          <a:xfrm>
            <a:off x="641161" y="3891731"/>
            <a:ext cx="11053895" cy="884025"/>
          </a:xfrm>
          <a:prstGeom prst="rect">
            <a:avLst/>
          </a:prstGeom>
        </p:spPr>
        <p:txBody>
          <a:bodyPr wrap="square">
            <a:spAutoFit/>
          </a:bodyPr>
          <a:lstStyle/>
          <a:p>
            <a:pPr>
              <a:lnSpc>
                <a:spcPct val="150000"/>
              </a:lnSpc>
            </a:pPr>
            <a:r>
              <a:rPr lang="vi-VN">
                <a:solidFill>
                  <a:srgbClr val="211C1E"/>
                </a:solidFill>
                <a:latin typeface="+mj-lt"/>
              </a:rPr>
              <a:t>Các công thức có thể được liên kết từ trang tính này với các trang tính khác, khi bạn thay đổi các giá trị hoặc số lượng trong trang tính đang hoạt động, các ô trong những trang tính khác cũng tự động được cập nhật. </a:t>
            </a:r>
            <a:endParaRPr lang="vi-VN">
              <a:solidFill>
                <a:srgbClr val="000000"/>
              </a:solidFill>
              <a:latin typeface="+mj-lt"/>
            </a:endParaRPr>
          </a:p>
        </p:txBody>
      </p:sp>
    </p:spTree>
    <p:extLst>
      <p:ext uri="{BB962C8B-B14F-4D97-AF65-F5344CB8AC3E}">
        <p14:creationId xmlns:p14="http://schemas.microsoft.com/office/powerpoint/2010/main" val="3699588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vi-VN"/>
              <a:t>Tạo các công thức đơn </a:t>
            </a:r>
            <a:r>
              <a:rPr lang="vi-VN" smtClean="0"/>
              <a:t>giản</a:t>
            </a:r>
            <a:endParaRPr lang="vi-VN"/>
          </a:p>
        </p:txBody>
      </p:sp>
      <p:sp>
        <p:nvSpPr>
          <p:cNvPr id="3" name="Rectangle 2"/>
          <p:cNvSpPr/>
          <p:nvPr/>
        </p:nvSpPr>
        <p:spPr>
          <a:xfrm>
            <a:off x="539691" y="1473608"/>
            <a:ext cx="10970003"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vi-VN" smtClean="0">
                <a:solidFill>
                  <a:srgbClr val="211C1E"/>
                </a:solidFill>
                <a:latin typeface="+mj-lt"/>
              </a:rPr>
              <a:t>Để </a:t>
            </a:r>
            <a:r>
              <a:rPr lang="vi-VN">
                <a:solidFill>
                  <a:srgbClr val="211C1E"/>
                </a:solidFill>
                <a:latin typeface="+mj-lt"/>
              </a:rPr>
              <a:t>bắt đầu nhập công thức trong bất kỳ ô nào, bạn cần nhập dấu bằng (=).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Bạn </a:t>
            </a:r>
            <a:r>
              <a:rPr lang="vi-VN">
                <a:solidFill>
                  <a:srgbClr val="211C1E"/>
                </a:solidFill>
                <a:latin typeface="+mj-lt"/>
              </a:rPr>
              <a:t>có thể nhập địa chỉ của ô trong công thức bằng cách nhập trực tiếp vào ô, hoặc nhấp chuột vào các ô liên quan.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Ô </a:t>
            </a:r>
            <a:r>
              <a:rPr lang="vi-VN">
                <a:solidFill>
                  <a:srgbClr val="211C1E"/>
                </a:solidFill>
                <a:latin typeface="+mj-lt"/>
              </a:rPr>
              <a:t>mà bạn nhập công thức sẽ hiển thị kết quả của công thức trong chính ô đó; công thức đó có thể được quan sát trên thanh công </a:t>
            </a:r>
            <a:r>
              <a:rPr lang="vi-VN" smtClean="0">
                <a:solidFill>
                  <a:srgbClr val="211C1E"/>
                </a:solidFill>
                <a:latin typeface="+mj-lt"/>
              </a:rPr>
              <a:t>thức.</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Nếu </a:t>
            </a:r>
            <a:r>
              <a:rPr lang="vi-VN">
                <a:solidFill>
                  <a:srgbClr val="211C1E"/>
                </a:solidFill>
                <a:latin typeface="+mj-lt"/>
              </a:rPr>
              <a:t>bạn cần thay đổi công thức, bạn có thể sử dụng phím </a:t>
            </a:r>
            <a:r>
              <a:rPr lang="vi-VN" b="1">
                <a:solidFill>
                  <a:srgbClr val="211C1E"/>
                </a:solidFill>
                <a:latin typeface="+mj-lt"/>
              </a:rPr>
              <a:t>F2 </a:t>
            </a:r>
            <a:r>
              <a:rPr lang="vi-VN">
                <a:solidFill>
                  <a:srgbClr val="211C1E"/>
                </a:solidFill>
                <a:latin typeface="+mj-lt"/>
              </a:rPr>
              <a:t>để chỉnh sửa công thức trong ô, thay vì phải nhập lại cả công thức từ đầu.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a:solidFill>
                  <a:srgbClr val="000000"/>
                </a:solidFill>
                <a:latin typeface="+mj-lt"/>
              </a:rPr>
              <a:t>Các ký hiệu sau thường được sử dụng trong Excel để biểu diễn các toán tử toán học chuẩn:</a:t>
            </a: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5480" y="4938186"/>
            <a:ext cx="1238423" cy="457264"/>
          </a:xfrm>
          <a:prstGeom prst="rect">
            <a:avLst/>
          </a:prstGeom>
        </p:spPr>
      </p:pic>
    </p:spTree>
    <p:extLst>
      <p:ext uri="{BB962C8B-B14F-4D97-AF65-F5344CB8AC3E}">
        <p14:creationId xmlns:p14="http://schemas.microsoft.com/office/powerpoint/2010/main" val="3394799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en-US"/>
              <a:t>Làm việc với biểu </a:t>
            </a:r>
            <a:r>
              <a:rPr lang="en-US" smtClean="0"/>
              <a:t>đồ</a:t>
            </a:r>
            <a:endParaRPr lang="en-US"/>
          </a:p>
        </p:txBody>
      </p:sp>
      <p:pic>
        <p:nvPicPr>
          <p:cNvPr id="2" name="Picture 1"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9048" y="1606506"/>
            <a:ext cx="6918124" cy="130445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43" y="3307392"/>
            <a:ext cx="9784734" cy="880628"/>
          </a:xfrm>
          <a:prstGeom prst="rect">
            <a:avLst/>
          </a:prstGeom>
        </p:spPr>
      </p:pic>
    </p:spTree>
    <p:extLst>
      <p:ext uri="{BB962C8B-B14F-4D97-AF65-F5344CB8AC3E}">
        <p14:creationId xmlns:p14="http://schemas.microsoft.com/office/powerpoint/2010/main" val="4108783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en-US"/>
              <a:t>Làm việc với biểu </a:t>
            </a:r>
            <a:r>
              <a:rPr lang="en-US" smtClean="0"/>
              <a:t>đồ</a:t>
            </a:r>
            <a:endParaRPr lang="en-US"/>
          </a:p>
        </p:txBody>
      </p:sp>
      <p:sp>
        <p:nvSpPr>
          <p:cNvPr id="2" name="Rectangle 1"/>
          <p:cNvSpPr/>
          <p:nvPr/>
        </p:nvSpPr>
        <p:spPr>
          <a:xfrm>
            <a:off x="1459089" y="1520316"/>
            <a:ext cx="9418041" cy="369332"/>
          </a:xfrm>
          <a:prstGeom prst="rect">
            <a:avLst/>
          </a:prstGeom>
        </p:spPr>
        <p:txBody>
          <a:bodyPr wrap="square">
            <a:spAutoFit/>
          </a:bodyPr>
          <a:lstStyle/>
          <a:p>
            <a:r>
              <a:rPr lang="en-US">
                <a:solidFill>
                  <a:srgbClr val="211C1E"/>
                </a:solidFill>
                <a:latin typeface="+mj-lt"/>
              </a:rPr>
              <a:t>Để tạo biểu đồ, bạn chọn các dải ô của biểu đồ và sau đó, trên thẻ </a:t>
            </a:r>
            <a:r>
              <a:rPr lang="en-US" b="1">
                <a:solidFill>
                  <a:srgbClr val="211C1E"/>
                </a:solidFill>
                <a:latin typeface="+mj-lt"/>
              </a:rPr>
              <a:t>Insert</a:t>
            </a:r>
            <a:r>
              <a:rPr lang="en-US">
                <a:solidFill>
                  <a:srgbClr val="211C1E"/>
                </a:solidFill>
                <a:latin typeface="+mj-lt"/>
              </a:rPr>
              <a:t>, trong nhóm </a:t>
            </a:r>
            <a:r>
              <a:rPr lang="en-US" b="1">
                <a:solidFill>
                  <a:srgbClr val="211C1E"/>
                </a:solidFill>
                <a:latin typeface="+mj-lt"/>
              </a:rPr>
              <a:t>Charts</a:t>
            </a:r>
            <a:r>
              <a:rPr lang="en-US">
                <a:solidFill>
                  <a:srgbClr val="211C1E"/>
                </a:solidFill>
                <a:latin typeface="+mj-lt"/>
              </a:rPr>
              <a:t>, chọn kiểu biểu đồ. </a:t>
            </a:r>
            <a:endParaRPr lang="en-US">
              <a:latin typeface="+mj-lt"/>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470" y="2199886"/>
            <a:ext cx="10593278" cy="952633"/>
          </a:xfrm>
          <a:prstGeom prst="rect">
            <a:avLst/>
          </a:prstGeom>
        </p:spPr>
      </p:pic>
      <p:sp>
        <p:nvSpPr>
          <p:cNvPr id="4" name="Rectangle 3"/>
          <p:cNvSpPr/>
          <p:nvPr/>
        </p:nvSpPr>
        <p:spPr>
          <a:xfrm>
            <a:off x="572652" y="3462757"/>
            <a:ext cx="11190914" cy="646331"/>
          </a:xfrm>
          <a:prstGeom prst="rect">
            <a:avLst/>
          </a:prstGeom>
        </p:spPr>
        <p:txBody>
          <a:bodyPr wrap="square">
            <a:spAutoFit/>
          </a:bodyPr>
          <a:lstStyle/>
          <a:p>
            <a:r>
              <a:rPr lang="en-US">
                <a:solidFill>
                  <a:srgbClr val="211C1E"/>
                </a:solidFill>
                <a:latin typeface="+mj-lt"/>
              </a:rPr>
              <a:t>Khi biểu đồ nằm trên màn hình, </a:t>
            </a:r>
            <a:r>
              <a:rPr lang="en-US" smtClean="0">
                <a:solidFill>
                  <a:srgbClr val="211C1E"/>
                </a:solidFill>
                <a:latin typeface="+mj-lt"/>
              </a:rPr>
              <a:t>bạn </a:t>
            </a:r>
            <a:r>
              <a:rPr lang="en-US">
                <a:solidFill>
                  <a:srgbClr val="211C1E"/>
                </a:solidFill>
                <a:latin typeface="+mj-lt"/>
              </a:rPr>
              <a:t>có thể chọn nó để hiển thị dải băng </a:t>
            </a:r>
            <a:r>
              <a:rPr lang="en-US" b="1">
                <a:solidFill>
                  <a:srgbClr val="211C1E"/>
                </a:solidFill>
                <a:latin typeface="+mj-lt"/>
              </a:rPr>
              <a:t>Chart Tools</a:t>
            </a:r>
            <a:r>
              <a:rPr lang="en-US">
                <a:solidFill>
                  <a:srgbClr val="211C1E"/>
                </a:solidFill>
                <a:latin typeface="+mj-lt"/>
              </a:rPr>
              <a:t>, trong đó chứa ba thẻ con với rất nhiều tùy chọn để chỉnh sửa hoặc tùy chỉnh biểu đồ. </a:t>
            </a:r>
            <a:endParaRPr lang="en-US">
              <a:latin typeface="+mj-lt"/>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87" y="4409041"/>
            <a:ext cx="10574226" cy="885949"/>
          </a:xfrm>
          <a:prstGeom prst="rect">
            <a:avLst/>
          </a:prstGeom>
        </p:spPr>
      </p:pic>
    </p:spTree>
    <p:extLst>
      <p:ext uri="{BB962C8B-B14F-4D97-AF65-F5344CB8AC3E}">
        <p14:creationId xmlns:p14="http://schemas.microsoft.com/office/powerpoint/2010/main" val="673779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en-US" b="1"/>
              <a:t>Lựa chọn loại biểu </a:t>
            </a:r>
            <a:r>
              <a:rPr lang="en-US" b="1" smtClean="0"/>
              <a:t>đồ</a:t>
            </a:r>
            <a:endParaRPr lang="en-US"/>
          </a:p>
        </p:txBody>
      </p:sp>
      <p:sp>
        <p:nvSpPr>
          <p:cNvPr id="2" name="Rectangle 1"/>
          <p:cNvSpPr/>
          <p:nvPr/>
        </p:nvSpPr>
        <p:spPr>
          <a:xfrm>
            <a:off x="506136" y="1395547"/>
            <a:ext cx="11062282" cy="1714700"/>
          </a:xfrm>
          <a:prstGeom prst="rect">
            <a:avLst/>
          </a:prstGeom>
        </p:spPr>
        <p:txBody>
          <a:bodyPr wrap="square">
            <a:spAutoFit/>
          </a:bodyPr>
          <a:lstStyle/>
          <a:p>
            <a:pPr marL="285750" indent="-285750">
              <a:lnSpc>
                <a:spcPct val="150000"/>
              </a:lnSpc>
              <a:buFont typeface="Arial" panose="020B0604020202020204" pitchFamily="34" charset="0"/>
              <a:buChar char="•"/>
            </a:pPr>
            <a:r>
              <a:rPr lang="vi-VN" b="1">
                <a:solidFill>
                  <a:srgbClr val="211C1E"/>
                </a:solidFill>
              </a:rPr>
              <a:t>Cột </a:t>
            </a:r>
            <a:r>
              <a:rPr lang="vi-VN" b="1" smtClean="0">
                <a:solidFill>
                  <a:srgbClr val="211C1E"/>
                </a:solidFill>
                <a:latin typeface="+mj-lt"/>
              </a:rPr>
              <a:t>(</a:t>
            </a:r>
            <a:r>
              <a:rPr lang="vi-VN" b="1" smtClean="0">
                <a:solidFill>
                  <a:srgbClr val="211C1E"/>
                </a:solidFill>
              </a:rPr>
              <a:t>Column</a:t>
            </a:r>
            <a:r>
              <a:rPr lang="vi-VN" b="1" smtClean="0">
                <a:solidFill>
                  <a:srgbClr val="211C1E"/>
                </a:solidFill>
                <a:latin typeface="+mj-lt"/>
              </a:rPr>
              <a:t>): </a:t>
            </a:r>
            <a:r>
              <a:rPr lang="vi-VN">
                <a:solidFill>
                  <a:srgbClr val="211C1E"/>
                </a:solidFill>
                <a:latin typeface="+mj-lt"/>
              </a:rPr>
              <a:t>So sánh các giá trị theo thời gian hoặc các thể loại dữ liệu theo chiều </a:t>
            </a:r>
            <a:r>
              <a:rPr lang="vi-VN" smtClean="0">
                <a:solidFill>
                  <a:srgbClr val="211C1E"/>
                </a:solidFill>
                <a:latin typeface="+mj-lt"/>
              </a:rPr>
              <a:t>dọc.</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b="1">
                <a:solidFill>
                  <a:srgbClr val="211C1E"/>
                </a:solidFill>
              </a:rPr>
              <a:t>Đường </a:t>
            </a:r>
            <a:r>
              <a:rPr lang="vi-VN" b="1" smtClean="0">
                <a:solidFill>
                  <a:srgbClr val="211C1E"/>
                </a:solidFill>
                <a:latin typeface="+mj-lt"/>
              </a:rPr>
              <a:t>(</a:t>
            </a:r>
            <a:r>
              <a:rPr lang="vi-VN" b="1" smtClean="0">
                <a:solidFill>
                  <a:srgbClr val="211C1E"/>
                </a:solidFill>
              </a:rPr>
              <a:t>Line</a:t>
            </a:r>
            <a:r>
              <a:rPr lang="vi-VN" b="1" smtClean="0">
                <a:solidFill>
                  <a:srgbClr val="211C1E"/>
                </a:solidFill>
                <a:latin typeface="+mj-lt"/>
              </a:rPr>
              <a:t>): </a:t>
            </a:r>
            <a:r>
              <a:rPr lang="vi-VN">
                <a:solidFill>
                  <a:srgbClr val="211C1E"/>
                </a:solidFill>
                <a:latin typeface="+mj-lt"/>
              </a:rPr>
              <a:t>So sánh xu hướng tiếp </a:t>
            </a:r>
            <a:r>
              <a:rPr lang="vi-VN" smtClean="0">
                <a:solidFill>
                  <a:srgbClr val="211C1E"/>
                </a:solidFill>
                <a:latin typeface="+mj-lt"/>
              </a:rPr>
              <a:t>theo.</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b="1">
                <a:solidFill>
                  <a:srgbClr val="211C1E"/>
                </a:solidFill>
              </a:rPr>
              <a:t>Bánh </a:t>
            </a:r>
            <a:r>
              <a:rPr lang="vi-VN" b="1" smtClean="0">
                <a:solidFill>
                  <a:srgbClr val="211C1E"/>
                </a:solidFill>
                <a:latin typeface="+mj-lt"/>
              </a:rPr>
              <a:t>(</a:t>
            </a:r>
            <a:r>
              <a:rPr lang="vi-VN" b="1">
                <a:solidFill>
                  <a:srgbClr val="211C1E"/>
                </a:solidFill>
              </a:rPr>
              <a:t>Pie</a:t>
            </a:r>
            <a:r>
              <a:rPr lang="vi-VN" b="1" smtClean="0">
                <a:solidFill>
                  <a:srgbClr val="211C1E"/>
                </a:solidFill>
                <a:latin typeface="+mj-lt"/>
              </a:rPr>
              <a:t>)</a:t>
            </a:r>
            <a:r>
              <a:rPr lang="vi-VN" smtClean="0">
                <a:solidFill>
                  <a:srgbClr val="211C1E"/>
                </a:solidFill>
                <a:latin typeface="+mj-lt"/>
              </a:rPr>
              <a:t>: </a:t>
            </a:r>
            <a:r>
              <a:rPr lang="vi-VN">
                <a:solidFill>
                  <a:srgbClr val="211C1E"/>
                </a:solidFill>
                <a:latin typeface="+mj-lt"/>
              </a:rPr>
              <a:t>So sách các chuỗi dữ liệu với tổng giá </a:t>
            </a:r>
            <a:r>
              <a:rPr lang="vi-VN" smtClean="0">
                <a:solidFill>
                  <a:srgbClr val="211C1E"/>
                </a:solidFill>
                <a:latin typeface="+mj-lt"/>
              </a:rPr>
              <a:t>trị.</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b="1">
                <a:solidFill>
                  <a:srgbClr val="211C1E"/>
                </a:solidFill>
              </a:rPr>
              <a:t>Thanh </a:t>
            </a:r>
            <a:r>
              <a:rPr lang="vi-VN" b="1" smtClean="0">
                <a:solidFill>
                  <a:srgbClr val="211C1E"/>
                </a:solidFill>
                <a:latin typeface="+mj-lt"/>
              </a:rPr>
              <a:t>(</a:t>
            </a:r>
            <a:r>
              <a:rPr lang="vi-VN" b="1">
                <a:solidFill>
                  <a:srgbClr val="211C1E"/>
                </a:solidFill>
              </a:rPr>
              <a:t>Bar</a:t>
            </a:r>
            <a:r>
              <a:rPr lang="vi-VN" b="1" smtClean="0">
                <a:solidFill>
                  <a:srgbClr val="211C1E"/>
                </a:solidFill>
                <a:latin typeface="+mj-lt"/>
              </a:rPr>
              <a:t>): </a:t>
            </a:r>
            <a:r>
              <a:rPr lang="vi-VN">
                <a:solidFill>
                  <a:srgbClr val="211C1E"/>
                </a:solidFill>
                <a:latin typeface="+mj-lt"/>
              </a:rPr>
              <a:t>So sánh các giá trị theo thời gian hoặc các thể loại dữ liệu theo chiều ngang. </a:t>
            </a:r>
            <a:endParaRPr lang="vi-VN" sz="2000">
              <a:solidFill>
                <a:srgbClr val="000000"/>
              </a:solidFill>
              <a:latin typeface="+mj-lt"/>
            </a:endParaRPr>
          </a:p>
        </p:txBody>
      </p:sp>
      <p:pic>
        <p:nvPicPr>
          <p:cNvPr id="3" name="Picture 2"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2716" y="3295716"/>
            <a:ext cx="7069122" cy="3081774"/>
          </a:xfrm>
          <a:prstGeom prst="rect">
            <a:avLst/>
          </a:prstGeom>
        </p:spPr>
      </p:pic>
    </p:spTree>
    <p:extLst>
      <p:ext uri="{BB962C8B-B14F-4D97-AF65-F5344CB8AC3E}">
        <p14:creationId xmlns:p14="http://schemas.microsoft.com/office/powerpoint/2010/main" val="3023954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en-US" b="1"/>
              <a:t>Thay đổi bố cục của biểu </a:t>
            </a:r>
            <a:r>
              <a:rPr lang="en-US" b="1" smtClean="0"/>
              <a:t>đồ</a:t>
            </a:r>
            <a:endParaRPr lang="en-US"/>
          </a:p>
        </p:txBody>
      </p:sp>
      <p:sp>
        <p:nvSpPr>
          <p:cNvPr id="4" name="Text Placeholder 3"/>
          <p:cNvSpPr>
            <a:spLocks noGrp="1"/>
          </p:cNvSpPr>
          <p:nvPr>
            <p:ph type="body" sz="quarter" idx="14"/>
          </p:nvPr>
        </p:nvSpPr>
        <p:spPr/>
        <p:txBody>
          <a:bodyPr/>
          <a:lstStyle/>
          <a:p>
            <a:pPr>
              <a:buClrTx/>
            </a:pPr>
            <a:r>
              <a:rPr lang="vi-VN" b="1" smtClean="0">
                <a:solidFill>
                  <a:schemeClr val="bg1"/>
                </a:solidFill>
              </a:rPr>
              <a:t>Chart </a:t>
            </a:r>
            <a:r>
              <a:rPr lang="vi-VN" b="1">
                <a:solidFill>
                  <a:schemeClr val="bg1"/>
                </a:solidFill>
              </a:rPr>
              <a:t>Title</a:t>
            </a:r>
            <a:r>
              <a:rPr lang="vi-VN">
                <a:solidFill>
                  <a:schemeClr val="bg1"/>
                </a:solidFill>
              </a:rPr>
              <a:t> (Tiêu đề biểu đồ): Thêm tiêu đề cho biểu đồ</a:t>
            </a:r>
          </a:p>
          <a:p>
            <a:pPr>
              <a:buClrTx/>
            </a:pPr>
            <a:r>
              <a:rPr lang="vi-VN" b="1" smtClean="0">
                <a:solidFill>
                  <a:schemeClr val="bg1"/>
                </a:solidFill>
              </a:rPr>
              <a:t>Axis </a:t>
            </a:r>
            <a:r>
              <a:rPr lang="vi-VN" b="1">
                <a:solidFill>
                  <a:schemeClr val="bg1"/>
                </a:solidFill>
              </a:rPr>
              <a:t>Titles</a:t>
            </a:r>
            <a:r>
              <a:rPr lang="vi-VN">
                <a:solidFill>
                  <a:schemeClr val="bg1"/>
                </a:solidFill>
              </a:rPr>
              <a:t> (Tiêu đề trục): Thêm các tiêu đề vào trục ngang và dọc; Bạn cũng có thể </a:t>
            </a:r>
            <a:r>
              <a:rPr lang="vi-VN" smtClean="0">
                <a:solidFill>
                  <a:schemeClr val="bg1"/>
                </a:solidFill>
              </a:rPr>
              <a:t>tùy</a:t>
            </a:r>
            <a:r>
              <a:rPr lang="en-US" smtClean="0">
                <a:solidFill>
                  <a:schemeClr val="bg1"/>
                </a:solidFill>
              </a:rPr>
              <a:t> </a:t>
            </a:r>
            <a:r>
              <a:rPr lang="vi-VN" smtClean="0">
                <a:solidFill>
                  <a:schemeClr val="bg1"/>
                </a:solidFill>
              </a:rPr>
              <a:t>chỉnh </a:t>
            </a:r>
            <a:r>
              <a:rPr lang="vi-VN">
                <a:solidFill>
                  <a:schemeClr val="bg1"/>
                </a:solidFill>
              </a:rPr>
              <a:t>các mục trong biểu đồ, chẳng hạn như đơn vị sử dụng trong trục dọc.</a:t>
            </a:r>
          </a:p>
          <a:p>
            <a:pPr>
              <a:buClrTx/>
            </a:pPr>
            <a:r>
              <a:rPr lang="vi-VN" b="1" smtClean="0">
                <a:solidFill>
                  <a:schemeClr val="bg1"/>
                </a:solidFill>
              </a:rPr>
              <a:t>Legend</a:t>
            </a:r>
            <a:r>
              <a:rPr lang="vi-VN" smtClean="0">
                <a:solidFill>
                  <a:schemeClr val="bg1"/>
                </a:solidFill>
              </a:rPr>
              <a:t> </a:t>
            </a:r>
            <a:r>
              <a:rPr lang="vi-VN">
                <a:solidFill>
                  <a:schemeClr val="bg1"/>
                </a:solidFill>
              </a:rPr>
              <a:t>(Giải thích chuỗi dữ liệu): Bao gồm phần giải thích các chuỗi dữ liệu (legend) và </a:t>
            </a:r>
            <a:r>
              <a:rPr lang="vi-VN" smtClean="0">
                <a:solidFill>
                  <a:schemeClr val="bg1"/>
                </a:solidFill>
              </a:rPr>
              <a:t>vị</a:t>
            </a:r>
            <a:r>
              <a:rPr lang="en-US" smtClean="0">
                <a:solidFill>
                  <a:schemeClr val="bg1"/>
                </a:solidFill>
              </a:rPr>
              <a:t> </a:t>
            </a:r>
            <a:r>
              <a:rPr lang="vi-VN" smtClean="0">
                <a:solidFill>
                  <a:schemeClr val="bg1"/>
                </a:solidFill>
              </a:rPr>
              <a:t>trí </a:t>
            </a:r>
            <a:r>
              <a:rPr lang="vi-VN">
                <a:solidFill>
                  <a:schemeClr val="bg1"/>
                </a:solidFill>
              </a:rPr>
              <a:t>của nó trong biểu đồ</a:t>
            </a:r>
            <a:r>
              <a:rPr lang="vi-VN" smtClean="0">
                <a:solidFill>
                  <a:schemeClr val="bg1"/>
                </a:solidFill>
              </a:rPr>
              <a:t>.</a:t>
            </a:r>
            <a:endParaRPr lang="vi-VN">
              <a:solidFill>
                <a:schemeClr val="bg1"/>
              </a:solidFill>
            </a:endParaRPr>
          </a:p>
        </p:txBody>
      </p:sp>
      <p:pic>
        <p:nvPicPr>
          <p:cNvPr id="5" name="Picture 4"/>
          <p:cNvPicPr>
            <a:picLocks noChangeAspect="1"/>
          </p:cNvPicPr>
          <p:nvPr/>
        </p:nvPicPr>
        <p:blipFill>
          <a:blip r:embed="rId2"/>
          <a:stretch>
            <a:fillRect/>
          </a:stretch>
        </p:blipFill>
        <p:spPr>
          <a:xfrm>
            <a:off x="4898577" y="3473768"/>
            <a:ext cx="2539066" cy="2678832"/>
          </a:xfrm>
          <a:prstGeom prst="rect">
            <a:avLst/>
          </a:prstGeom>
        </p:spPr>
      </p:pic>
    </p:spTree>
    <p:extLst>
      <p:ext uri="{BB962C8B-B14F-4D97-AF65-F5344CB8AC3E}">
        <p14:creationId xmlns:p14="http://schemas.microsoft.com/office/powerpoint/2010/main" val="1658717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en-US" b="1"/>
              <a:t>Thay đổi bố cục của biểu </a:t>
            </a:r>
            <a:r>
              <a:rPr lang="en-US" b="1" smtClean="0"/>
              <a:t>đồ</a:t>
            </a:r>
            <a:endParaRPr lang="en-US"/>
          </a:p>
        </p:txBody>
      </p:sp>
      <p:sp>
        <p:nvSpPr>
          <p:cNvPr id="4" name="Text Placeholder 3"/>
          <p:cNvSpPr>
            <a:spLocks noGrp="1"/>
          </p:cNvSpPr>
          <p:nvPr>
            <p:ph type="body" sz="quarter" idx="14"/>
          </p:nvPr>
        </p:nvSpPr>
        <p:spPr/>
        <p:txBody>
          <a:bodyPr/>
          <a:lstStyle/>
          <a:p>
            <a:pPr>
              <a:buClrTx/>
            </a:pPr>
            <a:r>
              <a:rPr lang="vi-VN" b="1" smtClean="0">
                <a:solidFill>
                  <a:schemeClr val="bg1"/>
                </a:solidFill>
              </a:rPr>
              <a:t>Data </a:t>
            </a:r>
            <a:r>
              <a:rPr lang="vi-VN" b="1">
                <a:solidFill>
                  <a:schemeClr val="bg1"/>
                </a:solidFill>
              </a:rPr>
              <a:t>Labels </a:t>
            </a:r>
            <a:r>
              <a:rPr lang="vi-VN">
                <a:solidFill>
                  <a:schemeClr val="bg1"/>
                </a:solidFill>
              </a:rPr>
              <a:t>(Nhãn dữ liệu): Bao gồm các nhãn dữ liệu trên biểu đồ.</a:t>
            </a:r>
          </a:p>
          <a:p>
            <a:pPr>
              <a:buClrTx/>
            </a:pPr>
            <a:r>
              <a:rPr lang="vi-VN" b="1" smtClean="0">
                <a:solidFill>
                  <a:schemeClr val="bg1"/>
                </a:solidFill>
              </a:rPr>
              <a:t>Data </a:t>
            </a:r>
            <a:r>
              <a:rPr lang="vi-VN" b="1">
                <a:solidFill>
                  <a:schemeClr val="bg1"/>
                </a:solidFill>
              </a:rPr>
              <a:t>Table</a:t>
            </a:r>
            <a:r>
              <a:rPr lang="vi-VN">
                <a:solidFill>
                  <a:schemeClr val="bg1"/>
                </a:solidFill>
              </a:rPr>
              <a:t> (Bảng dữ liệu): Hiển thị dữ liệu của biểu đồ và nằm bên dưới biểu đồ.</a:t>
            </a:r>
          </a:p>
          <a:p>
            <a:pPr>
              <a:buClrTx/>
            </a:pPr>
            <a:r>
              <a:rPr lang="vi-VN" b="1" smtClean="0">
                <a:solidFill>
                  <a:schemeClr val="bg1"/>
                </a:solidFill>
              </a:rPr>
              <a:t>Axes</a:t>
            </a:r>
            <a:r>
              <a:rPr lang="vi-VN" smtClean="0">
                <a:solidFill>
                  <a:schemeClr val="bg1"/>
                </a:solidFill>
              </a:rPr>
              <a:t> </a:t>
            </a:r>
            <a:r>
              <a:rPr lang="vi-VN">
                <a:solidFill>
                  <a:schemeClr val="bg1"/>
                </a:solidFill>
              </a:rPr>
              <a:t>(Các trục): Bao gồm các nhãn trên các trục ngang và dọc.</a:t>
            </a:r>
          </a:p>
          <a:p>
            <a:pPr>
              <a:buClrTx/>
            </a:pPr>
            <a:r>
              <a:rPr lang="vi-VN" b="1" smtClean="0">
                <a:solidFill>
                  <a:schemeClr val="bg1"/>
                </a:solidFill>
              </a:rPr>
              <a:t>Gridlines</a:t>
            </a:r>
            <a:r>
              <a:rPr lang="vi-VN" smtClean="0">
                <a:solidFill>
                  <a:schemeClr val="bg1"/>
                </a:solidFill>
              </a:rPr>
              <a:t> </a:t>
            </a:r>
            <a:r>
              <a:rPr lang="vi-VN">
                <a:solidFill>
                  <a:schemeClr val="bg1"/>
                </a:solidFill>
              </a:rPr>
              <a:t>(Ô lưới): Bao gồm các ô lưới trên biểu đồ.</a:t>
            </a:r>
            <a:endParaRPr lang="en-US">
              <a:solidFill>
                <a:schemeClr val="bg1"/>
              </a:solidFill>
            </a:endParaRPr>
          </a:p>
        </p:txBody>
      </p:sp>
      <p:pic>
        <p:nvPicPr>
          <p:cNvPr id="2" name="Picture 1"/>
          <p:cNvPicPr>
            <a:picLocks noChangeAspect="1"/>
          </p:cNvPicPr>
          <p:nvPr/>
        </p:nvPicPr>
        <p:blipFill>
          <a:blip r:embed="rId2"/>
          <a:stretch>
            <a:fillRect/>
          </a:stretch>
        </p:blipFill>
        <p:spPr>
          <a:xfrm>
            <a:off x="3582395" y="3527692"/>
            <a:ext cx="5171429" cy="2638095"/>
          </a:xfrm>
          <a:prstGeom prst="rect">
            <a:avLst/>
          </a:prstGeom>
        </p:spPr>
      </p:pic>
    </p:spTree>
    <p:extLst>
      <p:ext uri="{BB962C8B-B14F-4D97-AF65-F5344CB8AC3E}">
        <p14:creationId xmlns:p14="http://schemas.microsoft.com/office/powerpoint/2010/main" val="813628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595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62" y="1947621"/>
            <a:ext cx="10515600" cy="1879995"/>
          </a:xfrm>
        </p:spPr>
        <p:txBody>
          <a:bodyPr>
            <a:noAutofit/>
          </a:bodyPr>
          <a:lstStyle/>
          <a:p>
            <a:r>
              <a:rPr lang="en-US" sz="4000" smtClean="0"/>
              <a:t/>
            </a:r>
            <a:br>
              <a:rPr lang="en-US" sz="4000" smtClean="0"/>
            </a:br>
            <a:r>
              <a:rPr lang="en-US" sz="4000" b="1" smtClean="0">
                <a:solidFill>
                  <a:srgbClr val="FFFFFF"/>
                </a:solidFill>
                <a:latin typeface="UTM Duepuntozero"/>
              </a:rPr>
              <a:t>Bài 1.</a:t>
            </a:r>
            <a:r>
              <a:rPr lang="en-US" sz="4000" b="1" smtClean="0"/>
              <a:t/>
            </a:r>
            <a:br>
              <a:rPr lang="en-US" sz="4000" b="1" smtClean="0"/>
            </a:br>
            <a:r>
              <a:rPr lang="en-US" sz="4000"/>
              <a:t>Làm quen với dữ liệu trong trang tính</a:t>
            </a:r>
            <a:endParaRPr lang="en-US" sz="4000" b="1">
              <a:latin typeface="UTM Duepuntozero" panose="02040603050506020204" pitchFamily="18" charset="0"/>
            </a:endParaRPr>
          </a:p>
        </p:txBody>
      </p:sp>
      <p:sp>
        <p:nvSpPr>
          <p:cNvPr id="3" name="Text Placeholder 2"/>
          <p:cNvSpPr>
            <a:spLocks noGrp="1"/>
          </p:cNvSpPr>
          <p:nvPr>
            <p:ph type="body" idx="1"/>
          </p:nvPr>
        </p:nvSpPr>
        <p:spPr>
          <a:xfrm>
            <a:off x="1002575" y="4816427"/>
            <a:ext cx="10515600" cy="1073627"/>
          </a:xfrm>
        </p:spPr>
        <p:txBody>
          <a:bodyPr numCol="2">
            <a:noAutofit/>
          </a:bodyPr>
          <a:lstStyle/>
          <a:p>
            <a:pPr marL="342900" indent="-342900" algn="l">
              <a:buFont typeface="Arial" panose="020B0604020202020204" pitchFamily="34" charset="0"/>
              <a:buChar char="•"/>
            </a:pPr>
            <a:r>
              <a:rPr lang="vi-VN" b="1"/>
              <a:t>Nhập và định dạng văn bản. </a:t>
            </a:r>
            <a:endParaRPr lang="en-US" b="1" smtClean="0"/>
          </a:p>
          <a:p>
            <a:pPr marL="342900" indent="-342900" algn="l">
              <a:buFont typeface="Arial" panose="020B0604020202020204" pitchFamily="34" charset="0"/>
              <a:buChar char="•"/>
            </a:pPr>
            <a:r>
              <a:rPr lang="vi-VN" b="1" smtClean="0"/>
              <a:t>Căn </a:t>
            </a:r>
            <a:r>
              <a:rPr lang="vi-VN" b="1"/>
              <a:t>chỉnh dữ liệu trong ô. </a:t>
            </a:r>
            <a:endParaRPr lang="en-US" b="1" smtClean="0"/>
          </a:p>
          <a:p>
            <a:pPr marL="342900" indent="-342900" algn="l">
              <a:buFont typeface="Arial" panose="020B0604020202020204" pitchFamily="34" charset="0"/>
              <a:buChar char="•"/>
            </a:pPr>
            <a:r>
              <a:rPr lang="vi-VN" b="1" smtClean="0"/>
              <a:t>Thêm</a:t>
            </a:r>
            <a:r>
              <a:rPr lang="vi-VN" b="1"/>
              <a:t>, bớt hàng/cột. </a:t>
            </a:r>
            <a:endParaRPr lang="en-US" b="1" smtClean="0"/>
          </a:p>
          <a:p>
            <a:pPr marL="342900" indent="-342900" algn="l">
              <a:buFont typeface="Arial" panose="020B0604020202020204" pitchFamily="34" charset="0"/>
              <a:buChar char="•"/>
            </a:pPr>
            <a:r>
              <a:rPr lang="vi-VN" b="1" smtClean="0"/>
              <a:t>Điều </a:t>
            </a:r>
            <a:r>
              <a:rPr lang="vi-VN" b="1"/>
              <a:t>hướng và quản lý các trang tính. </a:t>
            </a:r>
            <a:endParaRPr lang="vi-VN"/>
          </a:p>
        </p:txBody>
      </p:sp>
      <p:sp>
        <p:nvSpPr>
          <p:cNvPr id="4" name="TextBox 3"/>
          <p:cNvSpPr txBox="1"/>
          <p:nvPr/>
        </p:nvSpPr>
        <p:spPr>
          <a:xfrm>
            <a:off x="1002575" y="3968079"/>
            <a:ext cx="10317187" cy="707886"/>
          </a:xfrm>
          <a:prstGeom prst="rect">
            <a:avLst/>
          </a:prstGeom>
          <a:noFill/>
        </p:spPr>
        <p:txBody>
          <a:bodyPr wrap="square" rtlCol="0">
            <a:spAutoFit/>
          </a:bodyPr>
          <a:lstStyle/>
          <a:p>
            <a:r>
              <a:rPr lang="vi-VN" sz="2000">
                <a:solidFill>
                  <a:schemeClr val="tx2"/>
                </a:solidFill>
              </a:rPr>
              <a:t>Trong bài </a:t>
            </a:r>
            <a:r>
              <a:rPr lang="vi-VN" sz="2000" smtClean="0">
                <a:solidFill>
                  <a:schemeClr val="tx2"/>
                </a:solidFill>
              </a:rPr>
              <a:t>này</a:t>
            </a:r>
            <a:r>
              <a:rPr lang="en-US" sz="2000" smtClean="0">
                <a:solidFill>
                  <a:schemeClr val="tx2"/>
                </a:solidFill>
              </a:rPr>
              <a:t>,</a:t>
            </a:r>
            <a:r>
              <a:rPr lang="vi-VN" sz="2000" smtClean="0">
                <a:solidFill>
                  <a:schemeClr val="tx2"/>
                </a:solidFill>
              </a:rPr>
              <a:t> </a:t>
            </a:r>
            <a:r>
              <a:rPr lang="vi-VN" sz="2000">
                <a:solidFill>
                  <a:schemeClr val="tx2"/>
                </a:solidFill>
              </a:rPr>
              <a:t>bạn sẽ được giới thiệu về các kỹ năng căn bản để làm việc với ứng dụng bảng tính. Bạn sẽ học cách: </a:t>
            </a:r>
            <a:r>
              <a:rPr lang="vi-VN" sz="2000" smtClean="0">
                <a:solidFill>
                  <a:schemeClr val="tx2"/>
                </a:solidFill>
              </a:rPr>
              <a:t> </a:t>
            </a:r>
            <a:endParaRPr lang="vi-VN" sz="2000">
              <a:solidFill>
                <a:schemeClr val="tx2"/>
              </a:solidFill>
            </a:endParaRPr>
          </a:p>
        </p:txBody>
      </p:sp>
    </p:spTree>
    <p:extLst>
      <p:ext uri="{BB962C8B-B14F-4D97-AF65-F5344CB8AC3E}">
        <p14:creationId xmlns:p14="http://schemas.microsoft.com/office/powerpoint/2010/main" val="2045527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smtClean="0"/>
              <a:t>Kết thúc</a:t>
            </a:r>
            <a:endParaRPr lang="en-US" sz="480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01170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mtClean="0"/>
              <a:t>Trang tính (worksheet) trong Microsoft Excel</a:t>
            </a:r>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646" y="2192869"/>
            <a:ext cx="9350928" cy="1583030"/>
          </a:xfrm>
          <a:prstGeom prst="rect">
            <a:avLst/>
          </a:prstGeom>
        </p:spPr>
      </p:pic>
    </p:spTree>
    <p:extLst>
      <p:ext uri="{BB962C8B-B14F-4D97-AF65-F5344CB8AC3E}">
        <p14:creationId xmlns:p14="http://schemas.microsoft.com/office/powerpoint/2010/main" val="3318128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a:t>Trang tính (worksheet) trong Microsoft Excel</a:t>
            </a: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7496" y="1230284"/>
            <a:ext cx="6381228" cy="4737578"/>
          </a:xfrm>
          <a:prstGeom prst="rect">
            <a:avLst/>
          </a:prstGeom>
        </p:spPr>
      </p:pic>
    </p:spTree>
    <p:extLst>
      <p:ext uri="{BB962C8B-B14F-4D97-AF65-F5344CB8AC3E}">
        <p14:creationId xmlns:p14="http://schemas.microsoft.com/office/powerpoint/2010/main" val="155304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mtClean="0"/>
              <a:t>Các thành phần trong Excel</a:t>
            </a:r>
            <a:endParaRPr lang="en-US"/>
          </a:p>
        </p:txBody>
      </p:sp>
      <p:sp>
        <p:nvSpPr>
          <p:cNvPr id="3" name="Rectangle 2"/>
          <p:cNvSpPr/>
          <p:nvPr/>
        </p:nvSpPr>
        <p:spPr>
          <a:xfrm>
            <a:off x="336177" y="1230284"/>
            <a:ext cx="11591364"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vi-VN" b="1">
                <a:solidFill>
                  <a:srgbClr val="211D1E"/>
                </a:solidFill>
              </a:rPr>
              <a:t>Sổ tính</a:t>
            </a:r>
            <a:r>
              <a:rPr lang="en-US" b="1" smtClean="0">
                <a:solidFill>
                  <a:srgbClr val="211D1E"/>
                </a:solidFill>
                <a:latin typeface="+mj-lt"/>
              </a:rPr>
              <a:t> </a:t>
            </a:r>
            <a:r>
              <a:rPr lang="vi-VN" smtClean="0">
                <a:solidFill>
                  <a:srgbClr val="211D1E"/>
                </a:solidFill>
                <a:latin typeface="+mj-lt"/>
              </a:rPr>
              <a:t>(</a:t>
            </a:r>
            <a:r>
              <a:rPr lang="vi-VN">
                <a:solidFill>
                  <a:srgbClr val="211D1E"/>
                </a:solidFill>
              </a:rPr>
              <a:t>Workbook</a:t>
            </a:r>
            <a:r>
              <a:rPr lang="vi-VN" smtClean="0">
                <a:solidFill>
                  <a:srgbClr val="211D1E"/>
                </a:solidFill>
                <a:latin typeface="+mj-lt"/>
              </a:rPr>
              <a:t>): </a:t>
            </a:r>
            <a:r>
              <a:rPr lang="vi-VN">
                <a:solidFill>
                  <a:srgbClr val="211D1E"/>
                </a:solidFill>
                <a:latin typeface="+mj-lt"/>
              </a:rPr>
              <a:t>Một tệp tin Excel chứa một hoặc nhiều trang tính (Sheet1, Sheet2, Sheet3,...). </a:t>
            </a:r>
            <a:endParaRPr lang="en-US" smtClean="0">
              <a:solidFill>
                <a:srgbClr val="211D1E"/>
              </a:solidFill>
              <a:latin typeface="+mj-lt"/>
            </a:endParaRPr>
          </a:p>
          <a:p>
            <a:pPr marL="285750" indent="-285750">
              <a:lnSpc>
                <a:spcPct val="150000"/>
              </a:lnSpc>
              <a:buFont typeface="Arial" panose="020B0604020202020204" pitchFamily="34" charset="0"/>
              <a:buChar char="•"/>
            </a:pPr>
            <a:r>
              <a:rPr lang="vi-VN" b="1">
                <a:solidFill>
                  <a:srgbClr val="211D1E"/>
                </a:solidFill>
              </a:rPr>
              <a:t>Trang tính</a:t>
            </a:r>
            <a:r>
              <a:rPr lang="en-US" smtClean="0">
                <a:solidFill>
                  <a:srgbClr val="211D1E"/>
                </a:solidFill>
                <a:latin typeface="+mj-lt"/>
              </a:rPr>
              <a:t> </a:t>
            </a:r>
            <a:r>
              <a:rPr lang="vi-VN" smtClean="0">
                <a:solidFill>
                  <a:srgbClr val="211D1E"/>
                </a:solidFill>
                <a:latin typeface="+mj-lt"/>
              </a:rPr>
              <a:t>(</a:t>
            </a:r>
            <a:r>
              <a:rPr lang="vi-VN">
                <a:solidFill>
                  <a:srgbClr val="211D1E"/>
                </a:solidFill>
              </a:rPr>
              <a:t>Worksheet</a:t>
            </a:r>
            <a:r>
              <a:rPr lang="vi-VN" smtClean="0">
                <a:solidFill>
                  <a:srgbClr val="211D1E"/>
                </a:solidFill>
                <a:latin typeface="+mj-lt"/>
              </a:rPr>
              <a:t>): </a:t>
            </a:r>
            <a:r>
              <a:rPr lang="vi-VN">
                <a:solidFill>
                  <a:srgbClr val="211D1E"/>
                </a:solidFill>
                <a:latin typeface="+mj-lt"/>
              </a:rPr>
              <a:t>Một bản báo cáo đơn hoặc một thẻ trong sổ tính; mặc định mỗi sổ tính gồm có ba trang tính. </a:t>
            </a:r>
            <a:endParaRPr lang="en-US" smtClean="0">
              <a:solidFill>
                <a:srgbClr val="211D1E"/>
              </a:solidFill>
              <a:latin typeface="+mj-lt"/>
            </a:endParaRPr>
          </a:p>
          <a:p>
            <a:pPr marL="285750" indent="-285750">
              <a:lnSpc>
                <a:spcPct val="150000"/>
              </a:lnSpc>
              <a:buFont typeface="Arial" panose="020B0604020202020204" pitchFamily="34" charset="0"/>
              <a:buChar char="•"/>
            </a:pPr>
            <a:r>
              <a:rPr lang="vi-VN" b="1">
                <a:solidFill>
                  <a:srgbClr val="211D1E"/>
                </a:solidFill>
              </a:rPr>
              <a:t>Ô</a:t>
            </a:r>
            <a:r>
              <a:rPr lang="en-US" smtClean="0">
                <a:solidFill>
                  <a:srgbClr val="211D1E"/>
                </a:solidFill>
                <a:latin typeface="+mj-lt"/>
              </a:rPr>
              <a:t> </a:t>
            </a:r>
            <a:r>
              <a:rPr lang="vi-VN" smtClean="0">
                <a:solidFill>
                  <a:srgbClr val="211D1E"/>
                </a:solidFill>
                <a:latin typeface="+mj-lt"/>
              </a:rPr>
              <a:t>(</a:t>
            </a:r>
            <a:r>
              <a:rPr lang="vi-VN">
                <a:solidFill>
                  <a:srgbClr val="211D1E"/>
                </a:solidFill>
              </a:rPr>
              <a:t>Cell</a:t>
            </a:r>
            <a:r>
              <a:rPr lang="vi-VN" smtClean="0">
                <a:solidFill>
                  <a:srgbClr val="211D1E"/>
                </a:solidFill>
                <a:latin typeface="+mj-lt"/>
              </a:rPr>
              <a:t>): </a:t>
            </a:r>
            <a:r>
              <a:rPr lang="vi-VN">
                <a:solidFill>
                  <a:srgbClr val="211D1E"/>
                </a:solidFill>
                <a:latin typeface="+mj-lt"/>
              </a:rPr>
              <a:t>Giao của một dòng và một cột; có thể chứa một giá trị đơn (văn bản hoặc số), hoặc chứa công thức. </a:t>
            </a:r>
            <a:endParaRPr lang="vi-VN">
              <a:solidFill>
                <a:srgbClr val="000000"/>
              </a:solidFill>
              <a:latin typeface="+mj-lt"/>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644" y="3207088"/>
            <a:ext cx="4552426" cy="1681294"/>
          </a:xfrm>
          <a:prstGeom prst="rect">
            <a:avLst/>
          </a:prstGeom>
        </p:spPr>
      </p:pic>
    </p:spTree>
    <p:extLst>
      <p:ext uri="{BB962C8B-B14F-4D97-AF65-F5344CB8AC3E}">
        <p14:creationId xmlns:p14="http://schemas.microsoft.com/office/powerpoint/2010/main" val="997700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mtClean="0"/>
              <a:t>Các thành phần trong Excel</a:t>
            </a:r>
            <a:endParaRPr lang="en-US"/>
          </a:p>
        </p:txBody>
      </p:sp>
      <p:sp>
        <p:nvSpPr>
          <p:cNvPr id="5" name="Rectangle 4"/>
          <p:cNvSpPr/>
          <p:nvPr/>
        </p:nvSpPr>
        <p:spPr>
          <a:xfrm>
            <a:off x="366721" y="1423597"/>
            <a:ext cx="11602778"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vi-VN" b="1">
                <a:solidFill>
                  <a:srgbClr val="211D1E"/>
                </a:solidFill>
                <a:latin typeface="+mj-lt"/>
              </a:rPr>
              <a:t>Cell Address </a:t>
            </a:r>
            <a:r>
              <a:rPr lang="vi-VN">
                <a:solidFill>
                  <a:srgbClr val="211D1E"/>
                </a:solidFill>
                <a:latin typeface="+mj-lt"/>
              </a:rPr>
              <a:t>(Địa chỉ ô): Giao của dòng và cột được thiết kế bằng cách gán chữ cái biểu diễn cột và số biểu diễn dòng, chẳng hạn </a:t>
            </a:r>
            <a:r>
              <a:rPr lang="vi-VN" smtClean="0">
                <a:solidFill>
                  <a:srgbClr val="211D1E"/>
                </a:solidFill>
                <a:latin typeface="+mj-lt"/>
              </a:rPr>
              <a:t>như A1.</a:t>
            </a:r>
            <a:endParaRPr lang="en-US" smtClean="0">
              <a:solidFill>
                <a:srgbClr val="211D1E"/>
              </a:solidFill>
              <a:latin typeface="+mj-lt"/>
            </a:endParaRPr>
          </a:p>
          <a:p>
            <a:pPr marL="285750" indent="-285750">
              <a:lnSpc>
                <a:spcPct val="150000"/>
              </a:lnSpc>
              <a:buFont typeface="Arial" panose="020B0604020202020204" pitchFamily="34" charset="0"/>
              <a:buChar char="•"/>
            </a:pPr>
            <a:r>
              <a:rPr lang="vi-VN" b="1" smtClean="0">
                <a:solidFill>
                  <a:srgbClr val="211D1E"/>
                </a:solidFill>
                <a:latin typeface="+mj-lt"/>
              </a:rPr>
              <a:t>Active </a:t>
            </a:r>
            <a:r>
              <a:rPr lang="vi-VN" b="1">
                <a:solidFill>
                  <a:srgbClr val="211D1E"/>
                </a:solidFill>
                <a:latin typeface="+mj-lt"/>
              </a:rPr>
              <a:t>Cell </a:t>
            </a:r>
            <a:r>
              <a:rPr lang="vi-VN">
                <a:solidFill>
                  <a:srgbClr val="211D1E"/>
                </a:solidFill>
                <a:latin typeface="+mj-lt"/>
              </a:rPr>
              <a:t>(Ô hoạt động): Ô hiện tại được hiển thị với đường viền dày. </a:t>
            </a:r>
            <a:endParaRPr lang="vi-VN">
              <a:solidFill>
                <a:srgbClr val="000000"/>
              </a:solidFill>
              <a:latin typeface="+mj-lt"/>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223" y="2997440"/>
            <a:ext cx="3696750" cy="2540850"/>
          </a:xfrm>
          <a:prstGeom prst="rect">
            <a:avLst/>
          </a:prstGeom>
        </p:spPr>
      </p:pic>
    </p:spTree>
    <p:extLst>
      <p:ext uri="{BB962C8B-B14F-4D97-AF65-F5344CB8AC3E}">
        <p14:creationId xmlns:p14="http://schemas.microsoft.com/office/powerpoint/2010/main" val="274566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b="1"/>
              <a:t>Nhập dữ liệu</a:t>
            </a:r>
            <a:endParaRPr lang="en-US"/>
          </a:p>
        </p:txBody>
      </p:sp>
      <p:sp>
        <p:nvSpPr>
          <p:cNvPr id="3" name="Rectangle 2"/>
          <p:cNvSpPr/>
          <p:nvPr/>
        </p:nvSpPr>
        <p:spPr>
          <a:xfrm>
            <a:off x="582440" y="1651254"/>
            <a:ext cx="11171340"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en-US">
                <a:solidFill>
                  <a:srgbClr val="211C1E"/>
                </a:solidFill>
                <a:latin typeface="+mj-lt"/>
              </a:rPr>
              <a:t>Để nhập thông tin, bạn nhấp chuột vào ô để chọn nó và sau đó nhập liệu.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en-US" smtClean="0">
                <a:solidFill>
                  <a:srgbClr val="211C1E"/>
                </a:solidFill>
                <a:latin typeface="+mj-lt"/>
              </a:rPr>
              <a:t>Bạn sử </a:t>
            </a:r>
            <a:r>
              <a:rPr lang="en-US">
                <a:solidFill>
                  <a:srgbClr val="211C1E"/>
                </a:solidFill>
                <a:latin typeface="+mj-lt"/>
              </a:rPr>
              <a:t>dụng phím </a:t>
            </a:r>
            <a:r>
              <a:rPr lang="en-US" b="1">
                <a:solidFill>
                  <a:srgbClr val="211C1E"/>
                </a:solidFill>
                <a:latin typeface="+mj-lt"/>
              </a:rPr>
              <a:t>Backspace </a:t>
            </a:r>
            <a:r>
              <a:rPr lang="en-US">
                <a:solidFill>
                  <a:srgbClr val="211C1E"/>
                </a:solidFill>
                <a:latin typeface="+mj-lt"/>
              </a:rPr>
              <a:t>hoặc </a:t>
            </a:r>
            <a:r>
              <a:rPr lang="en-US" b="1">
                <a:solidFill>
                  <a:srgbClr val="211C1E"/>
                </a:solidFill>
                <a:latin typeface="+mj-lt"/>
              </a:rPr>
              <a:t>Delete </a:t>
            </a:r>
            <a:r>
              <a:rPr lang="en-US">
                <a:solidFill>
                  <a:srgbClr val="211C1E"/>
                </a:solidFill>
                <a:latin typeface="+mj-lt"/>
              </a:rPr>
              <a:t>để khắc phục lỗi nhập liệu đầu vào.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en-US" smtClean="0">
                <a:solidFill>
                  <a:srgbClr val="211C1E"/>
                </a:solidFill>
                <a:latin typeface="+mj-lt"/>
              </a:rPr>
              <a:t>Khi </a:t>
            </a:r>
            <a:r>
              <a:rPr lang="en-US">
                <a:solidFill>
                  <a:srgbClr val="211C1E"/>
                </a:solidFill>
                <a:latin typeface="+mj-lt"/>
              </a:rPr>
              <a:t>bạn kết thúc việc nhập liệu, nhấn </a:t>
            </a:r>
            <a:r>
              <a:rPr lang="en-US" b="1">
                <a:solidFill>
                  <a:srgbClr val="211C1E"/>
                </a:solidFill>
                <a:latin typeface="+mj-lt"/>
              </a:rPr>
              <a:t>Enter</a:t>
            </a:r>
            <a:r>
              <a:rPr lang="en-US">
                <a:solidFill>
                  <a:srgbClr val="211C1E"/>
                </a:solidFill>
                <a:latin typeface="+mj-lt"/>
              </a:rPr>
              <a:t>. Bạn cũng có thể </a:t>
            </a:r>
            <a:r>
              <a:rPr lang="en-US" smtClean="0">
                <a:solidFill>
                  <a:srgbClr val="211C1E"/>
                </a:solidFill>
                <a:latin typeface="+mj-lt"/>
              </a:rPr>
              <a:t>nhấn phím </a:t>
            </a:r>
            <a:r>
              <a:rPr lang="en-US" b="1">
                <a:solidFill>
                  <a:srgbClr val="211C1E"/>
                </a:solidFill>
                <a:latin typeface="+mj-lt"/>
              </a:rPr>
              <a:t>Tab</a:t>
            </a:r>
            <a:r>
              <a:rPr lang="en-US">
                <a:solidFill>
                  <a:srgbClr val="211C1E"/>
                </a:solidFill>
                <a:latin typeface="+mj-lt"/>
              </a:rPr>
              <a:t> hay các phím mũi tên để chấp nhận dữ liệu và di chuyển đến ô tiếp theo. </a:t>
            </a:r>
            <a:endParaRPr lang="en-US">
              <a:latin typeface="+mj-lt"/>
            </a:endParaRPr>
          </a:p>
        </p:txBody>
      </p:sp>
    </p:spTree>
    <p:extLst>
      <p:ext uri="{BB962C8B-B14F-4D97-AF65-F5344CB8AC3E}">
        <p14:creationId xmlns:p14="http://schemas.microsoft.com/office/powerpoint/2010/main" val="364217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b="1"/>
              <a:t>Nhập dữ liệu</a:t>
            </a:r>
            <a:endParaRPr lang="en-US"/>
          </a:p>
        </p:txBody>
      </p:sp>
      <p:sp>
        <p:nvSpPr>
          <p:cNvPr id="4" name="Rectangle 3"/>
          <p:cNvSpPr/>
          <p:nvPr/>
        </p:nvSpPr>
        <p:spPr>
          <a:xfrm>
            <a:off x="349624" y="1389881"/>
            <a:ext cx="7342093" cy="3000821"/>
          </a:xfrm>
          <a:prstGeom prst="rect">
            <a:avLst/>
          </a:prstGeom>
        </p:spPr>
        <p:txBody>
          <a:bodyPr wrap="square">
            <a:spAutoFit/>
          </a:bodyPr>
          <a:lstStyle/>
          <a:p>
            <a:pPr>
              <a:lnSpc>
                <a:spcPct val="150000"/>
              </a:lnSpc>
            </a:pPr>
            <a:r>
              <a:rPr lang="vi-VN" b="1">
                <a:solidFill>
                  <a:srgbClr val="211C1E"/>
                </a:solidFill>
                <a:latin typeface="+mj-lt"/>
              </a:rPr>
              <a:t>Nhập </a:t>
            </a:r>
            <a:r>
              <a:rPr lang="vi-VN" b="1" smtClean="0">
                <a:solidFill>
                  <a:srgbClr val="211C1E"/>
                </a:solidFill>
                <a:latin typeface="+mj-lt"/>
              </a:rPr>
              <a:t>số </a:t>
            </a:r>
            <a:r>
              <a:rPr lang="vi-VN" b="1">
                <a:solidFill>
                  <a:srgbClr val="211C1E"/>
                </a:solidFill>
                <a:latin typeface="+mj-lt"/>
              </a:rPr>
              <a:t>hoặc ngày tháng: </a:t>
            </a:r>
            <a:endParaRPr lang="en-US" b="1"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Số </a:t>
            </a:r>
            <a:r>
              <a:rPr lang="vi-VN">
                <a:solidFill>
                  <a:srgbClr val="211C1E"/>
                </a:solidFill>
                <a:latin typeface="+mj-lt"/>
              </a:rPr>
              <a:t>là các giá trị như đồng USD hay phần trăm; mặc định số được căn lề phải trong ô.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Nếu </a:t>
            </a:r>
            <a:r>
              <a:rPr lang="vi-VN">
                <a:solidFill>
                  <a:srgbClr val="211C1E"/>
                </a:solidFill>
                <a:latin typeface="+mj-lt"/>
              </a:rPr>
              <a:t>bạn nhập các ký tự khác với các chữ số, Excel xử lý toàn bộ dữ liệu nhập vào ô đó là nhãn. </a:t>
            </a:r>
            <a:endParaRPr lang="en-US" smtClean="0">
              <a:solidFill>
                <a:srgbClr val="211C1E"/>
              </a:solidFill>
              <a:latin typeface="+mj-lt"/>
            </a:endParaRPr>
          </a:p>
          <a:p>
            <a:pPr marL="285750" indent="-285750">
              <a:lnSpc>
                <a:spcPct val="150000"/>
              </a:lnSpc>
              <a:buFont typeface="Arial" panose="020B0604020202020204" pitchFamily="34" charset="0"/>
              <a:buChar char="•"/>
            </a:pPr>
            <a:r>
              <a:rPr lang="vi-VN" smtClean="0">
                <a:solidFill>
                  <a:srgbClr val="211C1E"/>
                </a:solidFill>
                <a:latin typeface="+mj-lt"/>
              </a:rPr>
              <a:t>Khi </a:t>
            </a:r>
            <a:r>
              <a:rPr lang="vi-VN">
                <a:solidFill>
                  <a:srgbClr val="211C1E"/>
                </a:solidFill>
                <a:latin typeface="+mj-lt"/>
              </a:rPr>
              <a:t>bạn nhập các giá trị ngày tháng, bạn có thể nhập ở dạng số như 2-26-05 hoặc nhập ở dạng văn bản (như </a:t>
            </a:r>
            <a:r>
              <a:rPr lang="vi-VN" b="1">
                <a:solidFill>
                  <a:srgbClr val="211C1E"/>
                </a:solidFill>
                <a:latin typeface="+mj-lt"/>
              </a:rPr>
              <a:t>Tháng ngày, năm</a:t>
            </a:r>
            <a:r>
              <a:rPr lang="vi-VN">
                <a:solidFill>
                  <a:srgbClr val="211C1E"/>
                </a:solidFill>
                <a:latin typeface="+mj-lt"/>
              </a:rPr>
              <a:t>). </a:t>
            </a:r>
            <a:endParaRPr lang="en-US">
              <a:latin typeface="+mj-lt"/>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220" y="1389881"/>
            <a:ext cx="3073068" cy="3124902"/>
          </a:xfrm>
          <a:prstGeom prst="rect">
            <a:avLst/>
          </a:prstGeom>
        </p:spPr>
      </p:pic>
    </p:spTree>
    <p:extLst>
      <p:ext uri="{BB962C8B-B14F-4D97-AF65-F5344CB8AC3E}">
        <p14:creationId xmlns:p14="http://schemas.microsoft.com/office/powerpoint/2010/main" val="309284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spDef>
      <a:spPr/>
      <a:bodyPr wrap="square">
        <a:spAutoFit/>
      </a:bodyPr>
      <a:lstStyle>
        <a:defPPr>
          <a:lnSpc>
            <a:spcPct val="150000"/>
          </a:lnSpc>
          <a:defRPr>
            <a:solidFill>
              <a:srgbClr val="211D1E"/>
            </a:solidFill>
            <a:latin typeface="+mj-lt"/>
          </a:defRPr>
        </a:defPPr>
      </a:lstStyle>
    </a:spDef>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13280</TotalTime>
  <Words>1919</Words>
  <Application>Microsoft Office PowerPoint</Application>
  <PresentationFormat>Widescreen</PresentationFormat>
  <Paragraphs>114</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UTM Duepuntozero</vt:lpstr>
      <vt:lpstr>Wingdings</vt:lpstr>
      <vt:lpstr>Banded</vt:lpstr>
      <vt:lpstr>Quyển 2.  Các Ứng Dụng Chủ Chốt</vt:lpstr>
      <vt:lpstr>CHỦ ĐỀ C.  MICROSOFT EXCEL</vt:lpstr>
      <vt:lpstr> Bài 1. Làm quen với dữ liệu trong trang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2. Tớ biết quản lý dữ liệu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thúc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Phat Tai Nguyen</cp:lastModifiedBy>
  <cp:revision>300</cp:revision>
  <dcterms:created xsi:type="dcterms:W3CDTF">2014-06-09T03:12:12Z</dcterms:created>
  <dcterms:modified xsi:type="dcterms:W3CDTF">2016-05-10T06:14:59Z</dcterms:modified>
</cp:coreProperties>
</file>